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75" r:id="rId9"/>
    <p:sldId id="263" r:id="rId10"/>
    <p:sldId id="276" r:id="rId11"/>
    <p:sldId id="267" r:id="rId12"/>
    <p:sldId id="271" r:id="rId13"/>
    <p:sldId id="266" r:id="rId14"/>
    <p:sldId id="272" r:id="rId15"/>
    <p:sldId id="268" r:id="rId16"/>
    <p:sldId id="273" r:id="rId17"/>
    <p:sldId id="274"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159798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410129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582EAE-BE4F-4DD1-85E9-5E43FEE97F1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84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350859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582EAE-BE4F-4DD1-85E9-5E43FEE97F1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5363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335909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292003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149089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240393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845645-DD72-4EE6-B2A7-1CF714D1C74E}"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39726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404208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845645-DD72-4EE6-B2A7-1CF714D1C74E}" type="datetimeFigureOut">
              <a:rPr lang="en-US" smtClean="0"/>
              <a:t>12/23/2020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154431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845645-DD72-4EE6-B2A7-1CF714D1C74E}" type="datetimeFigureOut">
              <a:rPr lang="en-US" smtClean="0"/>
              <a:t>12/23/2020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9005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45645-DD72-4EE6-B2A7-1CF714D1C74E}" type="datetimeFigureOut">
              <a:rPr lang="en-US" smtClean="0"/>
              <a:t>12/23/2020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185771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238805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B845645-DD72-4EE6-B2A7-1CF714D1C74E}"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582EAE-BE4F-4DD1-85E9-5E43FEE97F10}" type="slidenum">
              <a:rPr lang="en-US" smtClean="0"/>
              <a:t>‹#›</a:t>
            </a:fld>
            <a:endParaRPr lang="en-US"/>
          </a:p>
        </p:txBody>
      </p:sp>
    </p:spTree>
    <p:extLst>
      <p:ext uri="{BB962C8B-B14F-4D97-AF65-F5344CB8AC3E}">
        <p14:creationId xmlns:p14="http://schemas.microsoft.com/office/powerpoint/2010/main" val="379443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B845645-DD72-4EE6-B2A7-1CF714D1C74E}" type="datetimeFigureOut">
              <a:rPr lang="en-US" smtClean="0"/>
              <a:t>12/23/2020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582EAE-BE4F-4DD1-85E9-5E43FEE97F10}" type="slidenum">
              <a:rPr lang="en-US" smtClean="0"/>
              <a:t>‹#›</a:t>
            </a:fld>
            <a:endParaRPr lang="en-US"/>
          </a:p>
        </p:txBody>
      </p:sp>
    </p:spTree>
    <p:extLst>
      <p:ext uri="{BB962C8B-B14F-4D97-AF65-F5344CB8AC3E}">
        <p14:creationId xmlns:p14="http://schemas.microsoft.com/office/powerpoint/2010/main" val="266421348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3684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06881" y="538698"/>
            <a:ext cx="4968239" cy="5755422"/>
          </a:xfrm>
          <a:prstGeom prst="rect">
            <a:avLst/>
          </a:prstGeom>
          <a:noFill/>
        </p:spPr>
        <p:txBody>
          <a:bodyPr wrap="square" rtlCol="0">
            <a:spAutoFit/>
          </a:bodyPr>
          <a:lstStyle/>
          <a:p>
            <a:r>
              <a:rPr lang="en-US" u="sng" dirty="0">
                <a:solidFill>
                  <a:srgbClr val="0070C0"/>
                </a:solidFill>
              </a:rPr>
              <a:t>* </a:t>
            </a:r>
            <a:r>
              <a:rPr lang="en-US" sz="2500" u="sng" dirty="0" err="1">
                <a:solidFill>
                  <a:srgbClr val="0070C0"/>
                </a:solidFill>
                <a:latin typeface="Times New Roman" panose="02020603050405020304" pitchFamily="18" charset="0"/>
                <a:cs typeface="Times New Roman" panose="02020603050405020304" pitchFamily="18" charset="0"/>
              </a:rPr>
              <a:t>Đoạn</a:t>
            </a:r>
            <a:r>
              <a:rPr lang="en-US" sz="2500" u="sng" dirty="0">
                <a:solidFill>
                  <a:srgbClr val="0070C0"/>
                </a:solidFill>
                <a:latin typeface="Times New Roman" panose="02020603050405020304" pitchFamily="18" charset="0"/>
                <a:cs typeface="Times New Roman" panose="02020603050405020304" pitchFamily="18" charset="0"/>
              </a:rPr>
              <a:t> </a:t>
            </a:r>
            <a:r>
              <a:rPr lang="en-US" sz="2500" u="sng" dirty="0" err="1">
                <a:solidFill>
                  <a:srgbClr val="0070C0"/>
                </a:solidFill>
                <a:latin typeface="Times New Roman" panose="02020603050405020304" pitchFamily="18" charset="0"/>
                <a:cs typeface="Times New Roman" panose="02020603050405020304" pitchFamily="18" charset="0"/>
              </a:rPr>
              <a:t>văn</a:t>
            </a:r>
            <a:r>
              <a:rPr lang="en-US" sz="2500" u="sng" dirty="0">
                <a:solidFill>
                  <a:srgbClr val="0070C0"/>
                </a:solidFill>
                <a:latin typeface="Times New Roman" panose="02020603050405020304" pitchFamily="18" charset="0"/>
                <a:cs typeface="Times New Roman" panose="02020603050405020304" pitchFamily="18" charset="0"/>
              </a:rPr>
              <a:t> 1:</a:t>
            </a:r>
          </a:p>
          <a:p>
            <a:r>
              <a:rPr lang="en-US" sz="2500" dirty="0">
                <a:latin typeface="Times New Roman" panose="02020603050405020304" pitchFamily="18" charset="0"/>
                <a:cs typeface="Times New Roman" panose="02020603050405020304" pitchFamily="18" charset="0"/>
              </a:rPr>
              <a:t>a</a:t>
            </a:r>
            <a:r>
              <a:rPr lang="en-US" sz="2500" dirty="0" smtClean="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Từ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thanh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huhu</a:t>
            </a:r>
            <a:endParaRPr lang="en-US" sz="2500" dirty="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Từ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co </a:t>
            </a:r>
            <a:r>
              <a:rPr lang="en-US" sz="2500" dirty="0" err="1">
                <a:latin typeface="Times New Roman" panose="02020603050405020304" pitchFamily="18" charset="0"/>
                <a:cs typeface="Times New Roman" panose="02020603050405020304" pitchFamily="18" charset="0"/>
              </a:rPr>
              <a:t>rúm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xô</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ngoẹo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móm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mém</a:t>
            </a:r>
            <a:r>
              <a:rPr lang="en-US" sz="2500" dirty="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mếu</a:t>
            </a:r>
            <a:r>
              <a:rPr lang="en-US" sz="2500" dirty="0" smtClean="0">
                <a:latin typeface="Times New Roman" panose="02020603050405020304" pitchFamily="18" charset="0"/>
                <a:cs typeface="Times New Roman" panose="02020603050405020304" pitchFamily="18" charset="0"/>
              </a:rPr>
              <a:t>.</a:t>
            </a:r>
          </a:p>
          <a:p>
            <a:endParaRPr lang="en-US" sz="2500" dirty="0" smtClean="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b</a:t>
            </a:r>
            <a:r>
              <a:rPr lang="en-US" sz="2500" dirty="0">
                <a:latin typeface="Times New Roman" panose="02020603050405020304" pitchFamily="18" charset="0"/>
                <a:cs typeface="Times New Roman" panose="02020603050405020304" pitchFamily="18" charset="0"/>
              </a:rPr>
              <a:t>) </a:t>
            </a:r>
            <a:r>
              <a:rPr lang="en-US" sz="2500" b="1" dirty="0" err="1">
                <a:solidFill>
                  <a:srgbClr val="002060"/>
                </a:solidFill>
                <a:latin typeface="Times New Roman" panose="02020603050405020304" pitchFamily="18" charset="0"/>
                <a:cs typeface="Times New Roman" panose="02020603050405020304" pitchFamily="18" charset="0"/>
              </a:rPr>
              <a:t>Tác</a:t>
            </a:r>
            <a:r>
              <a:rPr lang="en-US" sz="2500" b="1" dirty="0">
                <a:solidFill>
                  <a:srgbClr val="002060"/>
                </a:solidFill>
                <a:latin typeface="Times New Roman" panose="02020603050405020304" pitchFamily="18" charset="0"/>
                <a:cs typeface="Times New Roman" panose="02020603050405020304" pitchFamily="18" charset="0"/>
              </a:rPr>
              <a:t> </a:t>
            </a:r>
            <a:r>
              <a:rPr lang="en-US" sz="2500" b="1" dirty="0" err="1">
                <a:solidFill>
                  <a:srgbClr val="002060"/>
                </a:solidFill>
                <a:latin typeface="Times New Roman" panose="02020603050405020304" pitchFamily="18" charset="0"/>
                <a:cs typeface="Times New Roman" panose="02020603050405020304" pitchFamily="18" charset="0"/>
              </a:rPr>
              <a:t>dụng</a:t>
            </a:r>
            <a:r>
              <a:rPr lang="en-US" sz="2500" b="1" dirty="0">
                <a:solidFill>
                  <a:srgbClr val="002060"/>
                </a:solidFill>
                <a:latin typeface="Times New Roman" panose="02020603050405020304" pitchFamily="18" charset="0"/>
                <a:cs typeface="Times New Roman" panose="02020603050405020304" pitchFamily="18" charset="0"/>
              </a:rPr>
              <a:t>: </a:t>
            </a:r>
          </a:p>
          <a:p>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Đặc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ngoại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nhân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Hạc</a:t>
            </a:r>
            <a:r>
              <a:rPr lang="en-US" sz="2500" dirty="0">
                <a:latin typeface="Times New Roman" panose="02020603050405020304" pitchFamily="18" charset="0"/>
                <a:cs typeface="Times New Roman" panose="02020603050405020304" pitchFamily="18" charset="0"/>
              </a:rPr>
              <a:t>. Qua </a:t>
            </a:r>
            <a:r>
              <a:rPr lang="en-US" sz="2500" dirty="0" err="1">
                <a:latin typeface="Times New Roman" panose="02020603050405020304" pitchFamily="18" charset="0"/>
                <a:cs typeface="Times New Roman" panose="02020603050405020304" pitchFamily="18" charset="0"/>
              </a:rPr>
              <a:t>đó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nổi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tâm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đau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đớn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sở</a:t>
            </a:r>
            <a:r>
              <a:rPr lang="en-US" sz="2500" dirty="0">
                <a:latin typeface="Times New Roman" panose="02020603050405020304" pitchFamily="18" charset="0"/>
                <a:cs typeface="Times New Roman" panose="02020603050405020304" pitchFamily="18" charset="0"/>
              </a:rPr>
              <a:t>, day </a:t>
            </a:r>
            <a:r>
              <a:rPr lang="en-US" sz="2500" dirty="0" err="1">
                <a:latin typeface="Times New Roman" panose="02020603050405020304" pitchFamily="18" charset="0"/>
                <a:cs typeface="Times New Roman" panose="02020603050405020304" pitchFamily="18" charset="0"/>
              </a:rPr>
              <a:t>dứt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tột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độ</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sau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cậu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Vàng</a:t>
            </a:r>
            <a:r>
              <a:rPr lang="en-US" sz="2500" dirty="0">
                <a:latin typeface="Times New Roman" panose="02020603050405020304" pitchFamily="18" charset="0"/>
                <a:cs typeface="Times New Roman" panose="02020603050405020304" pitchFamily="18" charset="0"/>
              </a:rPr>
              <a:t>.</a:t>
            </a:r>
          </a:p>
          <a:p>
            <a:r>
              <a:rPr lang="en-US" sz="2500" b="1" dirty="0">
                <a:latin typeface="Times New Roman" panose="02020603050405020304" pitchFamily="18" charset="0"/>
                <a:cs typeface="Times New Roman" panose="02020603050405020304" pitchFamily="18" charset="0"/>
                <a:sym typeface="Wingdings" panose="05000000000000000000" pitchFamily="2" charset="2"/>
              </a:rPr>
              <a:t> </a:t>
            </a:r>
            <a:r>
              <a:rPr lang="en-US" sz="2500" b="1" dirty="0" err="1">
                <a:latin typeface="Times New Roman" panose="02020603050405020304" pitchFamily="18" charset="0"/>
                <a:cs typeface="Times New Roman" panose="02020603050405020304" pitchFamily="18" charset="0"/>
              </a:rPr>
              <a:t>Những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tượng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thanh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những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tượng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hình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góp</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phần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tạo</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nên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thành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công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trong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việc</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miêu</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tả</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tâm</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lý</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nhân</a:t>
            </a:r>
            <a:r>
              <a:rPr lang="en-US" sz="2500" b="1" dirty="0">
                <a:latin typeface="Times New Roman" panose="02020603050405020304" pitchFamily="18" charset="0"/>
                <a:cs typeface="Times New Roman" panose="02020603050405020304" pitchFamily="18" charset="0"/>
              </a:rPr>
              <a:t> </a:t>
            </a:r>
            <a:r>
              <a:rPr lang="en-US" sz="2500" b="1" dirty="0" err="1" smtClean="0">
                <a:latin typeface="Times New Roman" panose="02020603050405020304" pitchFamily="18" charset="0"/>
                <a:cs typeface="Times New Roman" panose="02020603050405020304" pitchFamily="18" charset="0"/>
              </a:rPr>
              <a:t>vật</a:t>
            </a:r>
            <a:r>
              <a:rPr lang="en-US" sz="2500" b="1" dirty="0" smtClean="0">
                <a:latin typeface="Times New Roman" panose="02020603050405020304" pitchFamily="18" charset="0"/>
                <a:cs typeface="Times New Roman" panose="02020603050405020304" pitchFamily="18" charset="0"/>
              </a:rPr>
              <a:t>.</a:t>
            </a:r>
            <a:endParaRPr lang="en-US" sz="2500" b="1" dirty="0">
              <a:latin typeface="Times New Roman" panose="02020603050405020304" pitchFamily="18" charset="0"/>
              <a:cs typeface="Times New Roman" panose="02020603050405020304" pitchFamily="18" charset="0"/>
            </a:endParaRPr>
          </a:p>
          <a:p>
            <a:endParaRPr lang="en-US" dirty="0"/>
          </a:p>
        </p:txBody>
      </p:sp>
      <p:sp>
        <p:nvSpPr>
          <p:cNvPr id="6" name="Rectangle 5"/>
          <p:cNvSpPr/>
          <p:nvPr/>
        </p:nvSpPr>
        <p:spPr>
          <a:xfrm>
            <a:off x="6888480" y="538698"/>
            <a:ext cx="5303520" cy="5093702"/>
          </a:xfrm>
          <a:prstGeom prst="rect">
            <a:avLst/>
          </a:prstGeom>
        </p:spPr>
        <p:txBody>
          <a:bodyPr wrap="square">
            <a:spAutoFit/>
          </a:bodyPr>
          <a:lstStyle/>
          <a:p>
            <a:r>
              <a:rPr lang="en-US" sz="2500" u="sng" dirty="0">
                <a:solidFill>
                  <a:srgbClr val="0070C0"/>
                </a:solidFill>
                <a:latin typeface="Times New Roman" panose="02020603050405020304" pitchFamily="18" charset="0"/>
                <a:cs typeface="Times New Roman" panose="02020603050405020304" pitchFamily="18" charset="0"/>
              </a:rPr>
              <a:t>* </a:t>
            </a:r>
            <a:r>
              <a:rPr lang="en-US" sz="2500" u="sng" dirty="0" err="1">
                <a:solidFill>
                  <a:srgbClr val="0070C0"/>
                </a:solidFill>
                <a:latin typeface="Times New Roman" panose="02020603050405020304" pitchFamily="18" charset="0"/>
                <a:cs typeface="Times New Roman" panose="02020603050405020304" pitchFamily="18" charset="0"/>
              </a:rPr>
              <a:t>Đoạn</a:t>
            </a:r>
            <a:r>
              <a:rPr lang="en-US" sz="2500" u="sng" dirty="0">
                <a:solidFill>
                  <a:srgbClr val="0070C0"/>
                </a:solidFill>
                <a:latin typeface="Times New Roman" panose="02020603050405020304" pitchFamily="18" charset="0"/>
                <a:cs typeface="Times New Roman" panose="02020603050405020304" pitchFamily="18" charset="0"/>
              </a:rPr>
              <a:t> </a:t>
            </a:r>
            <a:r>
              <a:rPr lang="en-US" sz="2500" u="sng" dirty="0" err="1">
                <a:solidFill>
                  <a:srgbClr val="0070C0"/>
                </a:solidFill>
                <a:latin typeface="Times New Roman" panose="02020603050405020304" pitchFamily="18" charset="0"/>
                <a:cs typeface="Times New Roman" panose="02020603050405020304" pitchFamily="18" charset="0"/>
              </a:rPr>
              <a:t>văn</a:t>
            </a:r>
            <a:r>
              <a:rPr lang="en-US" sz="2500" u="sng" dirty="0">
                <a:solidFill>
                  <a:srgbClr val="0070C0"/>
                </a:solidFill>
                <a:latin typeface="Times New Roman" panose="02020603050405020304" pitchFamily="18" charset="0"/>
                <a:cs typeface="Times New Roman" panose="02020603050405020304" pitchFamily="18" charset="0"/>
              </a:rPr>
              <a:t> 2:</a:t>
            </a:r>
          </a:p>
          <a:p>
            <a:r>
              <a:rPr lang="en-US" sz="2500" dirty="0">
                <a:latin typeface="Times New Roman" panose="02020603050405020304" pitchFamily="18" charset="0"/>
                <a:cs typeface="Times New Roman" panose="02020603050405020304" pitchFamily="18" charset="0"/>
              </a:rPr>
              <a:t>a)- </a:t>
            </a:r>
            <a:r>
              <a:rPr lang="en-US" sz="2500" dirty="0" err="1" smtClean="0">
                <a:latin typeface="Times New Roman" panose="02020603050405020304" pitchFamily="18" charset="0"/>
                <a:cs typeface="Times New Roman" panose="02020603050405020304" pitchFamily="18" charset="0"/>
              </a:rPr>
              <a:t>Từ</a:t>
            </a:r>
            <a:r>
              <a:rPr lang="en-US" sz="2500" dirty="0" smtClean="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thanh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tréo</a:t>
            </a:r>
            <a:endParaRPr lang="en-US" sz="2500" dirty="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   - </a:t>
            </a:r>
            <a:r>
              <a:rPr lang="en-US" sz="2500" dirty="0" err="1">
                <a:latin typeface="Times New Roman" panose="02020603050405020304" pitchFamily="18" charset="0"/>
                <a:cs typeface="Times New Roman" panose="02020603050405020304" pitchFamily="18" charset="0"/>
              </a:rPr>
              <a:t>Từ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tượng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xộc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xệch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rũ</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rượi</a:t>
            </a:r>
            <a:r>
              <a:rPr lang="en-US" sz="2500" dirty="0">
                <a:latin typeface="Times New Roman" panose="02020603050405020304" pitchFamily="18" charset="0"/>
                <a:cs typeface="Times New Roman" panose="02020603050405020304" pitchFamily="18" charset="0"/>
              </a:rPr>
              <a:t>, long </a:t>
            </a:r>
            <a:r>
              <a:rPr lang="en-US" sz="2500" dirty="0" err="1" smtClean="0">
                <a:latin typeface="Times New Roman" panose="02020603050405020304" pitchFamily="18" charset="0"/>
                <a:cs typeface="Times New Roman" panose="02020603050405020304" pitchFamily="18" charset="0"/>
              </a:rPr>
              <a:t>sòng</a:t>
            </a:r>
            <a:r>
              <a:rPr lang="en-US" sz="2500" dirty="0" smtClean="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sọc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mạnh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dữ</a:t>
            </a:r>
            <a:r>
              <a:rPr lang="en-US" sz="2500" dirty="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dội</a:t>
            </a:r>
            <a:r>
              <a:rPr lang="en-US" sz="2500" dirty="0" smtClean="0">
                <a:latin typeface="Times New Roman" panose="02020603050405020304" pitchFamily="18" charset="0"/>
                <a:cs typeface="Times New Roman" panose="02020603050405020304" pitchFamily="18" charset="0"/>
              </a:rPr>
              <a:t>.</a:t>
            </a:r>
          </a:p>
          <a:p>
            <a:endParaRPr lang="en-US" sz="2500" dirty="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b) </a:t>
            </a:r>
            <a:r>
              <a:rPr lang="en-US" sz="2500" b="1" dirty="0" err="1">
                <a:solidFill>
                  <a:srgbClr val="002060"/>
                </a:solidFill>
                <a:latin typeface="Times New Roman" panose="02020603050405020304" pitchFamily="18" charset="0"/>
                <a:cs typeface="Times New Roman" panose="02020603050405020304" pitchFamily="18" charset="0"/>
              </a:rPr>
              <a:t>Tác</a:t>
            </a:r>
            <a:r>
              <a:rPr lang="en-US" sz="2500" b="1" dirty="0">
                <a:solidFill>
                  <a:srgbClr val="002060"/>
                </a:solidFill>
                <a:latin typeface="Times New Roman" panose="02020603050405020304" pitchFamily="18" charset="0"/>
                <a:cs typeface="Times New Roman" panose="02020603050405020304" pitchFamily="18" charset="0"/>
              </a:rPr>
              <a:t> </a:t>
            </a:r>
            <a:r>
              <a:rPr lang="en-US" sz="2500" b="1" dirty="0" err="1" smtClean="0">
                <a:solidFill>
                  <a:srgbClr val="002060"/>
                </a:solidFill>
                <a:latin typeface="Times New Roman" panose="02020603050405020304" pitchFamily="18" charset="0"/>
                <a:cs typeface="Times New Roman" panose="02020603050405020304" pitchFamily="18" charset="0"/>
              </a:rPr>
              <a:t>dụng</a:t>
            </a:r>
            <a:r>
              <a:rPr lang="en-US" sz="2500" b="1" dirty="0">
                <a:solidFill>
                  <a:srgbClr val="002060"/>
                </a:solidFill>
                <a:latin typeface="Times New Roman" panose="02020603050405020304" pitchFamily="18" charset="0"/>
                <a:cs typeface="Times New Roman" panose="02020603050405020304" pitchFamily="18" charset="0"/>
              </a:rPr>
              <a:t>:</a:t>
            </a:r>
          </a:p>
          <a:p>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Đặc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ngoại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Hạc</a:t>
            </a:r>
            <a:r>
              <a:rPr lang="en-US" sz="2500" dirty="0">
                <a:latin typeface="Times New Roman" panose="02020603050405020304" pitchFamily="18" charset="0"/>
                <a:cs typeface="Times New Roman" panose="02020603050405020304" pitchFamily="18" charset="0"/>
              </a:rPr>
              <a:t>. Qua </a:t>
            </a:r>
            <a:r>
              <a:rPr lang="en-US" sz="2500" dirty="0" err="1">
                <a:latin typeface="Times New Roman" panose="02020603050405020304" pitchFamily="18" charset="0"/>
                <a:cs typeface="Times New Roman" panose="02020603050405020304" pitchFamily="18" charset="0"/>
              </a:rPr>
              <a:t>đó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nổi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bật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đau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đớn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dữ</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dội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của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Lão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bằng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chó</a:t>
            </a:r>
            <a:r>
              <a:rPr lang="en-US" sz="2500" dirty="0">
                <a:latin typeface="Times New Roman" panose="02020603050405020304" pitchFamily="18" charset="0"/>
                <a:cs typeface="Times New Roman" panose="02020603050405020304" pitchFamily="18" charset="0"/>
              </a:rPr>
              <a:t>.</a:t>
            </a:r>
          </a:p>
          <a:p>
            <a:r>
              <a:rPr lang="en-US" sz="2500" b="1" dirty="0">
                <a:latin typeface="Times New Roman" panose="02020603050405020304" pitchFamily="18" charset="0"/>
                <a:cs typeface="Times New Roman" panose="02020603050405020304" pitchFamily="18" charset="0"/>
                <a:sym typeface="Wingdings" panose="05000000000000000000" pitchFamily="2" charset="2"/>
              </a:rPr>
              <a:t> </a:t>
            </a:r>
            <a:r>
              <a:rPr lang="en-US" sz="2500" b="1" dirty="0" err="1" smtClean="0">
                <a:latin typeface="Times New Roman" panose="02020603050405020304" pitchFamily="18" charset="0"/>
                <a:cs typeface="Times New Roman" panose="02020603050405020304" pitchFamily="18" charset="0"/>
              </a:rPr>
              <a:t>Những</a:t>
            </a:r>
            <a:r>
              <a:rPr lang="en-US" sz="2500" b="1" dirty="0" smtClean="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tượng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thanh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tượng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hình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trên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góp</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phần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tạo</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nên</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thành</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công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trong</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việc</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miêu</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tả</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cái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chết</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của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Lão</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Hạc</a:t>
            </a:r>
            <a:r>
              <a:rPr lang="en-US" sz="2500" b="1" dirty="0">
                <a:latin typeface="Times New Roman" panose="02020603050405020304" pitchFamily="18" charset="0"/>
                <a:cs typeface="Times New Roman" panose="02020603050405020304" pitchFamily="18" charset="0"/>
              </a:rPr>
              <a:t>.</a:t>
            </a:r>
          </a:p>
        </p:txBody>
      </p:sp>
      <p:cxnSp>
        <p:nvCxnSpPr>
          <p:cNvPr id="8" name="Straight Connector 7"/>
          <p:cNvCxnSpPr/>
          <p:nvPr/>
        </p:nvCxnSpPr>
        <p:spPr>
          <a:xfrm flipH="1">
            <a:off x="6675120" y="304800"/>
            <a:ext cx="30480" cy="60350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47449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841" y="624110"/>
            <a:ext cx="9738360" cy="1539970"/>
          </a:xfrm>
        </p:spPr>
        <p:txBody>
          <a:bodyPr>
            <a:normAutofit fontScale="90000"/>
          </a:bodyPr>
          <a:lstStyle/>
          <a:p>
            <a:r>
              <a:rPr lang="en-US" b="1" dirty="0" err="1" smtClean="0">
                <a:latin typeface="Arial" panose="020B0604020202020204" pitchFamily="34" charset="0"/>
                <a:cs typeface="Arial" panose="020B0604020202020204" pitchFamily="34" charset="0"/>
              </a:rPr>
              <a:t>Bài</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tập</a:t>
            </a:r>
            <a:r>
              <a:rPr lang="en-US" b="1" dirty="0" smtClean="0">
                <a:latin typeface="Arial" panose="020B0604020202020204" pitchFamily="34" charset="0"/>
                <a:cs typeface="Arial" panose="020B0604020202020204" pitchFamily="34" charset="0"/>
              </a:rPr>
              <a:t> 3: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 </a:t>
            </a:r>
            <a:r>
              <a:rPr lang="en-US" dirty="0" err="1" smtClean="0">
                <a:latin typeface="Arial" panose="020B0604020202020204" pitchFamily="34" charset="0"/>
                <a:cs typeface="Arial" panose="020B0604020202020204" pitchFamily="34" charset="0"/>
              </a:rPr>
              <a:t>Vận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dụng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kiến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thức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đã</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về</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trường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từ</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vựng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để</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phân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tích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cái</a:t>
            </a:r>
            <a:r>
              <a:rPr lang="en-US" dirty="0" smtClean="0">
                <a:latin typeface="Arial" panose="020B0604020202020204" pitchFamily="34" charset="0"/>
                <a:cs typeface="Arial" panose="020B0604020202020204" pitchFamily="34" charset="0"/>
              </a:rPr>
              <a:t> hay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cách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dùng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từ</a:t>
            </a:r>
            <a:r>
              <a:rPr lang="en-US" dirty="0" smtClean="0">
                <a:latin typeface="Arial" panose="020B0604020202020204" pitchFamily="34" charset="0"/>
                <a:cs typeface="Arial" panose="020B0604020202020204" pitchFamily="34" charset="0"/>
              </a:rPr>
              <a:t> ở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thơ</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sau</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120203" y="2834640"/>
            <a:ext cx="6547797" cy="3627120"/>
          </a:xfrm>
        </p:spPr>
        <p:txBody>
          <a:bodyPr>
            <a:noAutofit/>
          </a:bodyPr>
          <a:lstStyle/>
          <a:p>
            <a:pPr marL="0" indent="0">
              <a:buNone/>
            </a:pPr>
            <a:r>
              <a:rPr lang="en-US" sz="3200" b="1" dirty="0" smtClean="0">
                <a:solidFill>
                  <a:schemeClr val="tx1"/>
                </a:solidFill>
                <a:latin typeface="Times New Roman" panose="02020603050405020304" pitchFamily="18" charset="0"/>
                <a:cs typeface="Times New Roman" panose="02020603050405020304" pitchFamily="18" charset="0"/>
              </a:rPr>
              <a:t>                  ÁO ĐỎ</a:t>
            </a:r>
          </a:p>
          <a:p>
            <a:pPr marL="0" indent="0">
              <a:buNone/>
            </a:pPr>
            <a:r>
              <a:rPr lang="en-US" sz="3200" dirty="0" err="1" smtClean="0">
                <a:solidFill>
                  <a:schemeClr val="tx1"/>
                </a:solidFill>
                <a:latin typeface="Times New Roman" panose="02020603050405020304" pitchFamily="18" charset="0"/>
                <a:cs typeface="Times New Roman" panose="02020603050405020304" pitchFamily="18" charset="0"/>
              </a:rPr>
              <a:t>Áo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đỏ</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giữa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phố</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đông</a:t>
            </a:r>
            <a:endParaRPr lang="en-US" sz="3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3200" dirty="0" err="1" smtClean="0">
                <a:solidFill>
                  <a:schemeClr val="tx1"/>
                </a:solidFill>
                <a:latin typeface="Times New Roman" panose="02020603050405020304" pitchFamily="18" charset="0"/>
                <a:cs typeface="Times New Roman" panose="02020603050405020304" pitchFamily="18" charset="0"/>
              </a:rPr>
              <a:t>Cây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xanh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như</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cũng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ánh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theo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hồng</a:t>
            </a:r>
            <a:endParaRPr lang="en-US" sz="3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lửa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cháy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a:t>
            </a:r>
            <a:r>
              <a:rPr lang="en-US" sz="3200" dirty="0" err="1" smtClean="0">
                <a:solidFill>
                  <a:schemeClr val="tx1"/>
                </a:solidFill>
                <a:latin typeface="Times New Roman" panose="02020603050405020304" pitchFamily="18" charset="0"/>
                <a:cs typeface="Times New Roman" panose="02020603050405020304" pitchFamily="18" charset="0"/>
              </a:rPr>
              <a:t>ao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mắt</a:t>
            </a:r>
            <a:endParaRPr lang="en-US" sz="3200" dirty="0">
              <a:solidFill>
                <a:schemeClr val="tx1"/>
              </a:solidFill>
              <a:latin typeface="Times New Roman" panose="02020603050405020304" pitchFamily="18" charset="0"/>
              <a:cs typeface="Times New Roman" panose="02020603050405020304" pitchFamily="18" charset="0"/>
            </a:endParaRPr>
          </a:p>
          <a:p>
            <a:pPr marL="0" indent="0">
              <a:buNone/>
            </a:pPr>
            <a:r>
              <a:rPr lang="en-US" sz="3200" dirty="0" err="1" smtClean="0">
                <a:solidFill>
                  <a:schemeClr val="tx1"/>
                </a:solidFill>
                <a:latin typeface="Times New Roman" panose="02020603050405020304" pitchFamily="18" charset="0"/>
                <a:cs typeface="Times New Roman" panose="02020603050405020304" pitchFamily="18" charset="0"/>
              </a:rPr>
              <a:t>Anh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đứng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thành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em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biết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không</a:t>
            </a:r>
            <a:r>
              <a:rPr lang="en-US" sz="3200" dirty="0" smtClean="0">
                <a:solidFill>
                  <a:schemeClr val="tx1"/>
                </a:solidFill>
                <a:latin typeface="Times New Roman" panose="02020603050405020304" pitchFamily="18" charset="0"/>
                <a:cs typeface="Times New Roman" panose="02020603050405020304" pitchFamily="18" charset="0"/>
              </a:rPr>
              <a:t>?</a:t>
            </a:r>
          </a:p>
          <a:p>
            <a:pPr marL="0" indent="0" algn="r">
              <a:buNone/>
            </a:pPr>
            <a:r>
              <a:rPr lang="en-US" sz="3200" i="1" dirty="0" smtClean="0">
                <a:solidFill>
                  <a:schemeClr val="tx1"/>
                </a:solidFill>
                <a:latin typeface="Times New Roman" panose="02020603050405020304" pitchFamily="18" charset="0"/>
                <a:cs typeface="Times New Roman" panose="02020603050405020304" pitchFamily="18" charset="0"/>
              </a:rPr>
              <a:t>(</a:t>
            </a:r>
            <a:r>
              <a:rPr lang="en-US" sz="3200" i="1" dirty="0" err="1" smtClean="0">
                <a:solidFill>
                  <a:schemeClr val="tx1"/>
                </a:solidFill>
                <a:latin typeface="Times New Roman" panose="02020603050405020304" pitchFamily="18" charset="0"/>
                <a:cs typeface="Times New Roman" panose="02020603050405020304" pitchFamily="18" charset="0"/>
              </a:rPr>
              <a:t>Vũ</a:t>
            </a:r>
            <a:r>
              <a:rPr lang="en-US" sz="3200" i="1" dirty="0" smtClean="0">
                <a:solidFill>
                  <a:schemeClr val="tx1"/>
                </a:solidFill>
                <a:latin typeface="Times New Roman" panose="02020603050405020304" pitchFamily="18" charset="0"/>
                <a:cs typeface="Times New Roman" panose="02020603050405020304" pitchFamily="18" charset="0"/>
              </a:rPr>
              <a:t> </a:t>
            </a:r>
            <a:r>
              <a:rPr lang="en-US" sz="3200" i="1" dirty="0" err="1" smtClean="0">
                <a:solidFill>
                  <a:schemeClr val="tx1"/>
                </a:solidFill>
                <a:latin typeface="Times New Roman" panose="02020603050405020304" pitchFamily="18" charset="0"/>
                <a:cs typeface="Times New Roman" panose="02020603050405020304" pitchFamily="18" charset="0"/>
              </a:rPr>
              <a:t>Quần</a:t>
            </a:r>
            <a:r>
              <a:rPr lang="en-US" sz="3200" i="1" dirty="0" smtClean="0">
                <a:solidFill>
                  <a:schemeClr val="tx1"/>
                </a:solidFill>
                <a:latin typeface="Times New Roman" panose="02020603050405020304" pitchFamily="18" charset="0"/>
                <a:cs typeface="Times New Roman" panose="02020603050405020304" pitchFamily="18" charset="0"/>
              </a:rPr>
              <a:t> </a:t>
            </a:r>
            <a:r>
              <a:rPr lang="en-US" sz="3200" i="1" dirty="0" err="1" smtClean="0">
                <a:solidFill>
                  <a:schemeClr val="tx1"/>
                </a:solidFill>
                <a:latin typeface="Times New Roman" panose="02020603050405020304" pitchFamily="18" charset="0"/>
                <a:cs typeface="Times New Roman" panose="02020603050405020304" pitchFamily="18" charset="0"/>
              </a:rPr>
              <a:t>Phương</a:t>
            </a:r>
            <a:r>
              <a:rPr lang="en-US" sz="3200" i="1" dirty="0">
                <a:solidFill>
                  <a:schemeClr val="tx1"/>
                </a:solidFill>
                <a:latin typeface="Times New Roman" panose="02020603050405020304" pitchFamily="18" charset="0"/>
                <a:cs typeface="Times New Roman" panose="02020603050405020304" pitchFamily="18" charset="0"/>
              </a:rPr>
              <a:t>)</a:t>
            </a:r>
            <a:endParaRPr lang="en-US" sz="3200" i="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636974"/>
      </p:ext>
    </p:extLst>
  </p:cSld>
  <p:clrMapOvr>
    <a:masterClrMapping/>
  </p:clrMapOvr>
  <p:transition spd="slow">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670560"/>
            <a:ext cx="9203372" cy="4236720"/>
          </a:xfrm>
        </p:spPr>
        <p:txBody>
          <a:bodyPr>
            <a:noAutofit/>
          </a:bodyPr>
          <a:lstStyle/>
          <a:p>
            <a:pPr marL="0" indent="0" algn="ctr">
              <a:buNone/>
            </a:pPr>
            <a:r>
              <a:rPr lang="en-US" sz="3200" b="1" dirty="0" smtClean="0">
                <a:solidFill>
                  <a:schemeClr val="tx1"/>
                </a:solidFill>
                <a:latin typeface="Times New Roman" panose="02020603050405020304" pitchFamily="18" charset="0"/>
                <a:cs typeface="Times New Roman" panose="02020603050405020304" pitchFamily="18" charset="0"/>
              </a:rPr>
              <a:t>ĐÁP ÁN</a:t>
            </a:r>
          </a:p>
          <a:p>
            <a:pPr marL="0" indent="0">
              <a:buNone/>
            </a:pPr>
            <a:r>
              <a:rPr lang="en-US" sz="3200" b="1" dirty="0" smtClean="0">
                <a:solidFill>
                  <a:srgbClr val="002060"/>
                </a:solidFill>
                <a:latin typeface="Times New Roman" panose="02020603050405020304" pitchFamily="18" charset="0"/>
                <a:cs typeface="Times New Roman" panose="02020603050405020304" pitchFamily="18" charset="0"/>
              </a:rPr>
              <a:t>1. </a:t>
            </a:r>
            <a:r>
              <a:rPr lang="en-US" sz="3200" b="1" dirty="0" err="1" smtClean="0">
                <a:solidFill>
                  <a:srgbClr val="002060"/>
                </a:solidFill>
                <a:latin typeface="Times New Roman" panose="02020603050405020304" pitchFamily="18" charset="0"/>
                <a:cs typeface="Times New Roman" panose="02020603050405020304" pitchFamily="18" charset="0"/>
              </a:rPr>
              <a:t>Các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từ</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cùng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trường</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từ</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vựng</a:t>
            </a:r>
            <a:r>
              <a:rPr lang="en-US" sz="3200" b="1" dirty="0" smtClean="0">
                <a:solidFill>
                  <a:srgbClr val="002060"/>
                </a:solidFill>
                <a:latin typeface="Times New Roman" panose="02020603050405020304" pitchFamily="18" charset="0"/>
                <a:cs typeface="Times New Roman" panose="02020603050405020304" pitchFamily="18" charset="0"/>
              </a:rPr>
              <a:t>:</a:t>
            </a: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Trường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từ</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vựng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màu</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sắc</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đỏ</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hồng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xanh</a:t>
            </a:r>
            <a:endParaRPr lang="en-US" sz="3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Trường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từ</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vựng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lửa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ánh</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lửa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cháy</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a:t>
            </a:r>
            <a:endParaRPr lang="en-US" sz="3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3200" b="1" dirty="0" smtClean="0">
                <a:solidFill>
                  <a:srgbClr val="002060"/>
                </a:solidFill>
                <a:latin typeface="Times New Roman" panose="02020603050405020304" pitchFamily="18" charset="0"/>
                <a:cs typeface="Times New Roman" panose="02020603050405020304" pitchFamily="18" charset="0"/>
              </a:rPr>
              <a:t>2. </a:t>
            </a:r>
            <a:r>
              <a:rPr lang="en-US" sz="3200" b="1" dirty="0" err="1" smtClean="0">
                <a:solidFill>
                  <a:srgbClr val="002060"/>
                </a:solidFill>
                <a:latin typeface="Times New Roman" panose="02020603050405020304" pitchFamily="18" charset="0"/>
                <a:cs typeface="Times New Roman" panose="02020603050405020304" pitchFamily="18" charset="0"/>
              </a:rPr>
              <a:t>Tác</a:t>
            </a:r>
            <a:r>
              <a:rPr lang="en-US" sz="3200" b="1" dirty="0" smtClean="0">
                <a:solidFill>
                  <a:srgbClr val="002060"/>
                </a:solidFill>
                <a:latin typeface="Times New Roman" panose="02020603050405020304" pitchFamily="18" charset="0"/>
                <a:cs typeface="Times New Roman" panose="02020603050405020304" pitchFamily="18" charset="0"/>
              </a:rPr>
              <a:t> </a:t>
            </a:r>
            <a:r>
              <a:rPr lang="en-US" sz="3200" b="1" dirty="0" err="1" smtClean="0">
                <a:solidFill>
                  <a:srgbClr val="002060"/>
                </a:solidFill>
                <a:latin typeface="Times New Roman" panose="02020603050405020304" pitchFamily="18" charset="0"/>
                <a:cs typeface="Times New Roman" panose="02020603050405020304" pitchFamily="18" charset="0"/>
              </a:rPr>
              <a:t>dụng</a:t>
            </a:r>
            <a:endParaRPr lang="en-US" sz="3200" b="1" dirty="0">
              <a:solidFill>
                <a:srgbClr val="002060"/>
              </a:solidFill>
              <a:latin typeface="Times New Roman" panose="02020603050405020304" pitchFamily="18" charset="0"/>
              <a:cs typeface="Times New Roman" panose="02020603050405020304" pitchFamily="18" charset="0"/>
            </a:endParaRPr>
          </a:p>
          <a:p>
            <a:pPr marL="0" indent="0">
              <a:buNone/>
            </a:pPr>
            <a:r>
              <a:rPr lang="en-US" sz="3200" dirty="0" smtClean="0">
                <a:solidFill>
                  <a:schemeClr val="tx1"/>
                </a:solidFill>
                <a:latin typeface="Times New Roman" panose="02020603050405020304" pitchFamily="18" charset="0"/>
                <a:cs typeface="Times New Roman" panose="02020603050405020304" pitchFamily="18" charset="0"/>
              </a:rPr>
              <a:t>- Hai </a:t>
            </a:r>
            <a:r>
              <a:rPr lang="en-US" sz="3200" dirty="0" err="1" smtClean="0">
                <a:solidFill>
                  <a:schemeClr val="tx1"/>
                </a:solidFill>
                <a:latin typeface="Times New Roman" panose="02020603050405020304" pitchFamily="18" charset="0"/>
                <a:cs typeface="Times New Roman" panose="02020603050405020304" pitchFamily="18" charset="0"/>
              </a:rPr>
              <a:t>trường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từ</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vựng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trên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có</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mối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quan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hệ</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chặt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chẽ</a:t>
            </a:r>
            <a:r>
              <a:rPr lang="en-US" sz="3200" dirty="0" smtClean="0">
                <a:solidFill>
                  <a:schemeClr val="tx1"/>
                </a:solidFill>
                <a:latin typeface="Times New Roman" panose="02020603050405020304" pitchFamily="18" charset="0"/>
                <a:cs typeface="Times New Roman" panose="02020603050405020304" pitchFamily="18" charset="0"/>
              </a:rPr>
              <a:t>.</a:t>
            </a:r>
          </a:p>
          <a:p>
            <a:pPr>
              <a:buFontTx/>
              <a:buChar char="-"/>
            </a:pPr>
            <a:r>
              <a:rPr lang="en-US" sz="3200" dirty="0" err="1" smtClean="0">
                <a:solidFill>
                  <a:schemeClr val="tx1"/>
                </a:solidFill>
                <a:latin typeface="Times New Roman" panose="02020603050405020304" pitchFamily="18" charset="0"/>
                <a:cs typeface="Times New Roman" panose="02020603050405020304" pitchFamily="18" charset="0"/>
              </a:rPr>
              <a:t>Áo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đỏ</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thắp</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lửa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trong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mắt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chàng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trai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và</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bao</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người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khác</a:t>
            </a:r>
            <a:endParaRPr lang="en-US" sz="3200" dirty="0" smtClean="0">
              <a:solidFill>
                <a:schemeClr val="tx1"/>
              </a:solidFill>
              <a:latin typeface="Times New Roman" panose="02020603050405020304" pitchFamily="18" charset="0"/>
              <a:cs typeface="Times New Roman" panose="02020603050405020304" pitchFamily="18" charset="0"/>
            </a:endParaRPr>
          </a:p>
          <a:p>
            <a:pPr>
              <a:buFontTx/>
              <a:buChar char="-"/>
            </a:pPr>
            <a:r>
              <a:rPr lang="en-US" sz="3200" dirty="0" err="1" smtClean="0">
                <a:solidFill>
                  <a:schemeClr val="tx1"/>
                </a:solidFill>
                <a:latin typeface="Times New Roman" panose="02020603050405020304" pitchFamily="18" charset="0"/>
                <a:cs typeface="Times New Roman" panose="02020603050405020304" pitchFamily="18" charset="0"/>
              </a:rPr>
              <a:t>Ngọn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lửa</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làm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chàng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trai</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ngất</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ngây</a:t>
            </a:r>
            <a:r>
              <a:rPr lang="en-US" sz="3200" dirty="0" smtClean="0">
                <a:solidFill>
                  <a:schemeClr val="tx1"/>
                </a:solidFill>
                <a:latin typeface="Times New Roman" panose="02020603050405020304" pitchFamily="18" charset="0"/>
                <a:cs typeface="Times New Roman" panose="02020603050405020304" pitchFamily="18" charset="0"/>
              </a:rPr>
              <a:t>, say </a:t>
            </a:r>
            <a:r>
              <a:rPr lang="en-US" sz="3200" dirty="0" err="1" smtClean="0">
                <a:solidFill>
                  <a:schemeClr val="tx1"/>
                </a:solidFill>
                <a:latin typeface="Times New Roman" panose="02020603050405020304" pitchFamily="18" charset="0"/>
                <a:cs typeface="Times New Roman" panose="02020603050405020304" pitchFamily="18" charset="0"/>
              </a:rPr>
              <a:t>đắm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làm</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không</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gian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biến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sắc</a:t>
            </a:r>
            <a:r>
              <a:rPr lang="en-US" sz="3200"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4665577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334550"/>
            <a:ext cx="8911687" cy="1280890"/>
          </a:xfrm>
        </p:spPr>
        <p:txBody>
          <a:bodyPr>
            <a:normAutofit/>
          </a:bodyPr>
          <a:lstStyle/>
          <a:p>
            <a:r>
              <a:rPr lang="en-US" b="1" dirty="0" smtClean="0">
                <a:solidFill>
                  <a:schemeClr val="tx1"/>
                </a:solidFill>
                <a:latin typeface="Arial" panose="020B0604020202020204" pitchFamily="34" charset="0"/>
                <a:cs typeface="Arial" panose="020B0604020202020204" pitchFamily="34" charset="0"/>
              </a:rPr>
              <a:t>b) </a:t>
            </a:r>
            <a:r>
              <a:rPr lang="en-US" dirty="0" err="1" smtClean="0">
                <a:solidFill>
                  <a:schemeClr val="tx1"/>
                </a:solidFill>
                <a:latin typeface="Arial" panose="020B0604020202020204" pitchFamily="34" charset="0"/>
                <a:cs typeface="Arial" panose="020B0604020202020204" pitchFamily="34" charset="0"/>
              </a:rPr>
              <a:t>Đọc</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đoạn</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trích</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sau</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và</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trả</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lời</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câu</a:t>
            </a:r>
            <a:r>
              <a:rPr lang="en-US" dirty="0" smtClean="0">
                <a:solidFill>
                  <a:schemeClr val="tx1"/>
                </a:solidFill>
                <a:latin typeface="Arial" panose="020B0604020202020204" pitchFamily="34" charset="0"/>
                <a:cs typeface="Arial" panose="020B0604020202020204" pitchFamily="34" charset="0"/>
              </a:rPr>
              <a:t> </a:t>
            </a:r>
            <a:r>
              <a:rPr lang="en-US" dirty="0" err="1" smtClean="0">
                <a:solidFill>
                  <a:schemeClr val="tx1"/>
                </a:solidFill>
                <a:latin typeface="Arial" panose="020B0604020202020204" pitchFamily="34" charset="0"/>
                <a:cs typeface="Arial" panose="020B0604020202020204" pitchFamily="34" charset="0"/>
              </a:rPr>
              <a:t>hỏi</a:t>
            </a:r>
            <a:r>
              <a:rPr lang="en-US" dirty="0" smtClean="0">
                <a:solidFill>
                  <a:schemeClr val="tx1"/>
                </a:solidFill>
                <a:latin typeface="Arial" panose="020B0604020202020204" pitchFamily="34" charset="0"/>
                <a:cs typeface="Arial" panose="020B0604020202020204" pitchFamily="34" charset="0"/>
              </a:rPr>
              <a:t>:</a:t>
            </a:r>
            <a:r>
              <a:rPr lang="en-US" dirty="0" smtClean="0">
                <a:solidFill>
                  <a:srgbClr val="002060"/>
                </a:solidFill>
                <a:latin typeface="Arial" panose="020B0604020202020204" pitchFamily="34" charset="0"/>
                <a:cs typeface="Arial" panose="020B0604020202020204" pitchFamily="34" charset="0"/>
              </a:rPr>
              <a:t/>
            </a:r>
            <a:br>
              <a:rPr lang="en-US" dirty="0" smtClean="0">
                <a:solidFill>
                  <a:srgbClr val="002060"/>
                </a:solidFill>
                <a:latin typeface="Arial" panose="020B0604020202020204" pitchFamily="34" charset="0"/>
                <a:cs typeface="Arial" panose="020B0604020202020204" pitchFamily="34" charset="0"/>
              </a:rPr>
            </a:br>
            <a:endParaRPr lang="en-US"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05267" y="1158240"/>
            <a:ext cx="9768840" cy="5699760"/>
          </a:xfrm>
        </p:spPr>
        <p:txBody>
          <a:bodyPr>
            <a:noAutofit/>
          </a:bodyPr>
          <a:lstStyle/>
          <a:p>
            <a:pPr marL="0" indent="0" algn="just">
              <a:buNone/>
            </a:pPr>
            <a:r>
              <a:rPr lang="en-US" sz="2500" i="1" dirty="0" smtClean="0">
                <a:solidFill>
                  <a:schemeClr val="tx1"/>
                </a:solidFill>
              </a:rPr>
              <a:t>	</a:t>
            </a:r>
            <a:r>
              <a:rPr lang="vi-VN" sz="3000" i="1" dirty="0" smtClean="0">
                <a:solidFill>
                  <a:schemeClr val="tx1"/>
                </a:solidFill>
              </a:rPr>
              <a:t>Pháp </a:t>
            </a:r>
            <a:r>
              <a:rPr lang="vi-VN" sz="3000" i="1" dirty="0">
                <a:solidFill>
                  <a:schemeClr val="tx1"/>
                </a:solidFill>
              </a:rPr>
              <a:t>chạy, Nhật hàng, vua Bảo Đại thoái vị. Dân ta đã đánh đổ các xiềng xích thực dân gần 100 năm nay để gây dựng nên nước Việt Nam độc lập. Dân ta lại đánh đổ chế độ quân chủ mấy mươi thế kỷ mà lập nên chế độ Dân chủ Cộng hòa</a:t>
            </a:r>
            <a:r>
              <a:rPr lang="vi-VN" sz="3000" i="1" dirty="0" smtClean="0">
                <a:solidFill>
                  <a:schemeClr val="tx1"/>
                </a:solidFill>
              </a:rPr>
              <a:t>.</a:t>
            </a:r>
            <a:endParaRPr lang="en-US" sz="3000" i="1" dirty="0" smtClean="0">
              <a:solidFill>
                <a:schemeClr val="tx1"/>
              </a:solidFill>
            </a:endParaRPr>
          </a:p>
          <a:p>
            <a:pPr marL="0" indent="0" algn="r">
              <a:buNone/>
            </a:pP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Hồ</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Chí</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Minh</a:t>
            </a: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i="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Tuyên</a:t>
            </a: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i="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ngôn</a:t>
            </a: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i="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độc</a:t>
            </a: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i="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lập</a:t>
            </a:r>
            <a:r>
              <a:rPr lang="en-US" sz="3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1.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Xác</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định</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câu</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ghép</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trong</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đoạn</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trích</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trên</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2.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Nếu</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tách</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câu</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ghép</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đó</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thành</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câu</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đơn</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có</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được</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không</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Nếu</a:t>
            </a:r>
            <a:r>
              <a:rPr lang="en-US" sz="30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được</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thì</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việc</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tách</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đó</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có</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làm</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thay</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đổi</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ý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cần</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diễn</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đạt</a:t>
            </a:r>
            <a:r>
              <a:rPr lang="en-US" sz="3000" dirty="0" smtClean="0">
                <a:solidFill>
                  <a:schemeClr val="tx1"/>
                </a:solidFill>
                <a:latin typeface="Tahoma" panose="020B0604030504040204" pitchFamily="34" charset="0"/>
                <a:ea typeface="Tahoma" panose="020B0604030504040204" pitchFamily="34" charset="0"/>
                <a:cs typeface="Tahoma" panose="020B0604030504040204" pitchFamily="34" charset="0"/>
              </a:rPr>
              <a:t> hay </a:t>
            </a:r>
            <a:r>
              <a:rPr lang="en-US" sz="30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không</a:t>
            </a:r>
            <a:r>
              <a:rPr lang="en-US" sz="25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n-US" sz="25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6939664"/>
      </p:ext>
    </p:extLst>
  </p:cSld>
  <p:clrMapOvr>
    <a:masterClrMapping/>
  </p:clrMapOvr>
  <p:transition spd="slow">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33315" cy="1875250"/>
          </a:xfrm>
        </p:spPr>
        <p:txBody>
          <a:bodyPr>
            <a:noAutofit/>
          </a:bodyPr>
          <a:lstStyle/>
          <a:p>
            <a:r>
              <a:rPr lang="en-US" dirty="0" smtClean="0">
                <a:latin typeface="Tahoma" panose="020B0604030504040204" pitchFamily="34" charset="0"/>
                <a:ea typeface="Tahoma" panose="020B0604030504040204" pitchFamily="34" charset="0"/>
                <a:cs typeface="Tahoma" panose="020B0604030504040204" pitchFamily="34" charset="0"/>
              </a:rPr>
              <a:t>1. </a:t>
            </a:r>
            <a:r>
              <a:rPr lang="en-US" b="1" dirty="0" err="1" smtClean="0">
                <a:latin typeface="Tahoma" panose="020B0604030504040204" pitchFamily="34" charset="0"/>
                <a:ea typeface="Tahoma" panose="020B0604030504040204" pitchFamily="34" charset="0"/>
                <a:cs typeface="Tahoma" panose="020B0604030504040204" pitchFamily="34" charset="0"/>
              </a:rPr>
              <a:t>Câu</a:t>
            </a:r>
            <a:r>
              <a:rPr lang="en-US" b="1" dirty="0" smtClean="0">
                <a:latin typeface="Tahoma" panose="020B0604030504040204" pitchFamily="34" charset="0"/>
                <a:ea typeface="Tahoma" panose="020B0604030504040204" pitchFamily="34" charset="0"/>
                <a:cs typeface="Tahoma" panose="020B0604030504040204" pitchFamily="34" charset="0"/>
              </a:rPr>
              <a:t> </a:t>
            </a:r>
            <a:r>
              <a:rPr lang="en-US" b="1" dirty="0" err="1">
                <a:latin typeface="Tahoma" panose="020B0604030504040204" pitchFamily="34" charset="0"/>
                <a:ea typeface="Tahoma" panose="020B0604030504040204" pitchFamily="34" charset="0"/>
                <a:cs typeface="Tahoma" panose="020B0604030504040204" pitchFamily="34" charset="0"/>
              </a:rPr>
              <a:t>ghép</a:t>
            </a:r>
            <a:r>
              <a:rPr lang="en-US" dirty="0">
                <a:latin typeface="Tahoma" panose="020B0604030504040204" pitchFamily="34" charset="0"/>
                <a:ea typeface="Tahoma" panose="020B0604030504040204" pitchFamily="34" charset="0"/>
                <a:cs typeface="Tahoma" panose="020B0604030504040204" pitchFamily="34" charset="0"/>
              </a:rPr>
              <a:t>:</a:t>
            </a:r>
            <a:br>
              <a:rPr lang="en-US" dirty="0">
                <a:latin typeface="Tahoma" panose="020B0604030504040204" pitchFamily="34" charset="0"/>
                <a:ea typeface="Tahoma" panose="020B0604030504040204" pitchFamily="34" charset="0"/>
                <a:cs typeface="Tahoma" panose="020B0604030504040204" pitchFamily="34" charset="0"/>
              </a:rPr>
            </a:br>
            <a:r>
              <a:rPr lang="en-US" dirty="0" err="1">
                <a:latin typeface="Tahoma" panose="020B0604030504040204" pitchFamily="34" charset="0"/>
                <a:ea typeface="Tahoma" panose="020B0604030504040204" pitchFamily="34" charset="0"/>
                <a:cs typeface="Tahoma" panose="020B0604030504040204" pitchFamily="34" charset="0"/>
              </a:rPr>
              <a:t>Pháp</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chạy</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Nhật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hàng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vua</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Bảo</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Đại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thoái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vị</a:t>
            </a:r>
            <a:r>
              <a:rPr lang="en-US" dirty="0">
                <a:latin typeface="Tahoma" panose="020B0604030504040204" pitchFamily="34" charset="0"/>
                <a:ea typeface="Tahoma" panose="020B0604030504040204" pitchFamily="34" charset="0"/>
                <a:cs typeface="Tahoma" panose="020B0604030504040204" pitchFamily="34" charset="0"/>
              </a:rPr>
              <a:t>.</a:t>
            </a:r>
            <a:br>
              <a:rPr lang="en-US" dirty="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  </a:t>
            </a:r>
            <a:r>
              <a:rPr lang="en-US"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C        V          C         V                C                  V</a:t>
            </a:r>
            <a:endPar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589212" y="2499360"/>
            <a:ext cx="8915400" cy="3566160"/>
          </a:xfrm>
        </p:spPr>
        <p:txBody>
          <a:bodyPr>
            <a:noAutofit/>
          </a:bodyPr>
          <a:lstStyle/>
          <a:p>
            <a:pPr marL="0" indent="0">
              <a:buNone/>
            </a:pP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2. </a:t>
            </a:r>
            <a:r>
              <a:rPr lang="en-US" sz="32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Tách</a:t>
            </a:r>
            <a:r>
              <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thành</a:t>
            </a:r>
            <a:r>
              <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các</a:t>
            </a:r>
            <a:r>
              <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câu</a:t>
            </a:r>
            <a:r>
              <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đơn</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chạy</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Nhật</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hàng</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Vua</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Bảo</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Đại</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thoái</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vị</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9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b="1" dirty="0">
                <a:solidFill>
                  <a:schemeClr val="tx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Có</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thể</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tách</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thành</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các</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câu</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đơn</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Nhưng</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mối</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liên</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hệ</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sự</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liên</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tục</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của</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ba</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sự</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việc</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không</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được</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thể</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hiện</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rõ</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n-US" sz="3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p:cNvCxnSpPr/>
          <p:nvPr/>
        </p:nvCxnSpPr>
        <p:spPr>
          <a:xfrm>
            <a:off x="2592925" y="1798320"/>
            <a:ext cx="1064675"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3814250" y="1798320"/>
            <a:ext cx="97111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5020335" y="1798320"/>
            <a:ext cx="97111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6148095" y="1798320"/>
            <a:ext cx="97111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7397775" y="1798320"/>
            <a:ext cx="2355825" cy="1524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9982017" y="1813560"/>
            <a:ext cx="1522595" cy="1524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113202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randombar(horizontal)">
                                      <p:cBhvr>
                                        <p:cTn id="13" dur="500"/>
                                        <p:tgtEl>
                                          <p:spTgt spid="21"/>
                                        </p:tgtEl>
                                      </p:cBhvr>
                                    </p:animEffect>
                                  </p:childTnLst>
                                </p:cTn>
                              </p:par>
                              <p:par>
                                <p:cTn id="14" presetID="14" presetClass="entr" presetSubtype="1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randombar(horizontal)">
                                      <p:cBhvr>
                                        <p:cTn id="16" dur="500"/>
                                        <p:tgtEl>
                                          <p:spTgt spid="24"/>
                                        </p:tgtEl>
                                      </p:cBhvr>
                                    </p:animEffect>
                                  </p:childTnLst>
                                </p:cTn>
                              </p:par>
                              <p:par>
                                <p:cTn id="17" presetID="14" presetClass="entr" presetSubtype="1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randombar(horizontal)">
                                      <p:cBhvr>
                                        <p:cTn id="19" dur="500"/>
                                        <p:tgtEl>
                                          <p:spTgt spid="25"/>
                                        </p:tgtEl>
                                      </p:cBhvr>
                                    </p:animEffect>
                                  </p:childTnLst>
                                </p:cTn>
                              </p:par>
                              <p:par>
                                <p:cTn id="20" presetID="14" presetClass="entr" presetSubtype="1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randombar(horizontal)">
                                      <p:cBhvr>
                                        <p:cTn id="22" dur="500"/>
                                        <p:tgtEl>
                                          <p:spTgt spid="26"/>
                                        </p:tgtEl>
                                      </p:cBhvr>
                                    </p:animEffect>
                                  </p:childTnLst>
                                </p:cTn>
                              </p:par>
                              <p:par>
                                <p:cTn id="23" presetID="14" presetClass="entr" presetSubtype="1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randombar(horizontal)">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heel(1)">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8920" y="647915"/>
            <a:ext cx="8610600" cy="5067085"/>
          </a:xfrm>
        </p:spPr>
        <p:txBody>
          <a:bodyPr>
            <a:noAutofit/>
          </a:bodyPr>
          <a:lstStyle/>
          <a:p>
            <a:r>
              <a:rPr lang="en-US" sz="4500" b="1" dirty="0" err="1" smtClean="0">
                <a:latin typeface="Arial" panose="020B0604020202020204" pitchFamily="34" charset="0"/>
                <a:cs typeface="Arial" panose="020B0604020202020204" pitchFamily="34" charset="0"/>
              </a:rPr>
              <a:t>Bài</a:t>
            </a:r>
            <a:r>
              <a:rPr lang="en-US" sz="4500" b="1" dirty="0" smtClean="0">
                <a:latin typeface="Arial" panose="020B0604020202020204" pitchFamily="34" charset="0"/>
                <a:cs typeface="Arial" panose="020B0604020202020204" pitchFamily="34" charset="0"/>
              </a:rPr>
              <a:t> </a:t>
            </a:r>
            <a:r>
              <a:rPr lang="en-US" sz="4500" b="1" dirty="0" err="1" smtClean="0">
                <a:latin typeface="Arial" panose="020B0604020202020204" pitchFamily="34" charset="0"/>
                <a:cs typeface="Arial" panose="020B0604020202020204" pitchFamily="34" charset="0"/>
              </a:rPr>
              <a:t>tập</a:t>
            </a:r>
            <a:r>
              <a:rPr lang="en-US" sz="4500" b="1" dirty="0" smtClean="0">
                <a:latin typeface="Arial" panose="020B0604020202020204" pitchFamily="34" charset="0"/>
                <a:cs typeface="Arial" panose="020B0604020202020204" pitchFamily="34" charset="0"/>
              </a:rPr>
              <a:t> 4:</a:t>
            </a:r>
            <a:br>
              <a:rPr lang="en-US" sz="4500" b="1" dirty="0" smtClean="0">
                <a:latin typeface="Arial" panose="020B0604020202020204" pitchFamily="34" charset="0"/>
                <a:cs typeface="Arial" panose="020B0604020202020204" pitchFamily="34" charset="0"/>
              </a:rPr>
            </a:br>
            <a:r>
              <a:rPr lang="en-US" sz="4500" b="1"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Viết</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đoạn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văn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khoảng</a:t>
            </a:r>
            <a:r>
              <a:rPr lang="en-US" sz="4500" dirty="0" smtClean="0">
                <a:latin typeface="Arial" panose="020B0604020202020204" pitchFamily="34" charset="0"/>
                <a:cs typeface="Arial" panose="020B0604020202020204" pitchFamily="34" charset="0"/>
              </a:rPr>
              <a:t> 12 </a:t>
            </a:r>
            <a:r>
              <a:rPr lang="en-US" sz="4500" dirty="0" err="1" smtClean="0">
                <a:latin typeface="Arial" panose="020B0604020202020204" pitchFamily="34" charset="0"/>
                <a:cs typeface="Arial" panose="020B0604020202020204" pitchFamily="34" charset="0"/>
              </a:rPr>
              <a:t>câu</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phân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tích</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tác</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hại</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của</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việc</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sử</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dụng</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bao</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bì</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nilong</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Đoạn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văn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có</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sử</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dụng</a:t>
            </a:r>
            <a:r>
              <a:rPr lang="en-US" sz="4500" dirty="0" smtClean="0">
                <a:latin typeface="Arial" panose="020B0604020202020204" pitchFamily="34" charset="0"/>
                <a:cs typeface="Arial" panose="020B0604020202020204" pitchFamily="34" charset="0"/>
              </a:rPr>
              <a:t> 1 </a:t>
            </a:r>
            <a:r>
              <a:rPr lang="en-US" sz="4500" dirty="0" err="1" smtClean="0">
                <a:latin typeface="Arial" panose="020B0604020202020204" pitchFamily="34" charset="0"/>
                <a:cs typeface="Arial" panose="020B0604020202020204" pitchFamily="34" charset="0"/>
              </a:rPr>
              <a:t>trong</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các</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từ</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loại</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đã</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ôn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tập</a:t>
            </a:r>
            <a:r>
              <a:rPr lang="en-US" sz="4500" dirty="0" smtClean="0">
                <a:latin typeface="Arial" panose="020B0604020202020204" pitchFamily="34" charset="0"/>
                <a:cs typeface="Arial" panose="020B0604020202020204" pitchFamily="34" charset="0"/>
              </a:rPr>
              <a:t>, 1 </a:t>
            </a:r>
            <a:r>
              <a:rPr lang="en-US" sz="4500" dirty="0" err="1" smtClean="0">
                <a:latin typeface="Arial" panose="020B0604020202020204" pitchFamily="34" charset="0"/>
                <a:cs typeface="Arial" panose="020B0604020202020204" pitchFamily="34" charset="0"/>
              </a:rPr>
              <a:t>câu</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ghép</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gạch</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chân</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dưới</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các</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yêu</a:t>
            </a:r>
            <a:r>
              <a:rPr lang="en-US" sz="4500" dirty="0" smtClean="0">
                <a:latin typeface="Arial" panose="020B0604020202020204" pitchFamily="34" charset="0"/>
                <a:cs typeface="Arial" panose="020B0604020202020204" pitchFamily="34" charset="0"/>
              </a:rPr>
              <a:t> </a:t>
            </a:r>
            <a:r>
              <a:rPr lang="en-US" sz="4500" dirty="0" err="1" smtClean="0">
                <a:latin typeface="Arial" panose="020B0604020202020204" pitchFamily="34" charset="0"/>
                <a:cs typeface="Arial" panose="020B0604020202020204" pitchFamily="34" charset="0"/>
              </a:rPr>
              <a:t>cầu</a:t>
            </a:r>
            <a:r>
              <a:rPr lang="en-US" sz="4500" dirty="0" smtClean="0">
                <a:latin typeface="Arial" panose="020B0604020202020204" pitchFamily="34" charset="0"/>
                <a:cs typeface="Arial" panose="020B0604020202020204" pitchFamily="34" charset="0"/>
              </a:rPr>
              <a:t>).</a:t>
            </a:r>
            <a:endParaRPr lang="en-US" sz="4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242243"/>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031172" y="640080"/>
            <a:ext cx="8200708" cy="58216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4000" b="1" dirty="0" smtClean="0">
                <a:solidFill>
                  <a:schemeClr val="tx1"/>
                </a:solidFill>
                <a:latin typeface="Times New Roman" panose="02020603050405020304" pitchFamily="18" charset="0"/>
                <a:cs typeface="Times New Roman" panose="02020603050405020304" pitchFamily="18" charset="0"/>
              </a:rPr>
              <a:t>1. </a:t>
            </a:r>
            <a:r>
              <a:rPr lang="en-US" sz="4000" b="1" dirty="0" err="1" smtClean="0">
                <a:solidFill>
                  <a:schemeClr val="tx1"/>
                </a:solidFill>
                <a:latin typeface="Times New Roman" panose="02020603050405020304" pitchFamily="18" charset="0"/>
                <a:cs typeface="Times New Roman" panose="02020603050405020304" pitchFamily="18" charset="0"/>
              </a:rPr>
              <a:t>Tìm</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err="1" smtClean="0">
                <a:solidFill>
                  <a:schemeClr val="tx1"/>
                </a:solidFill>
                <a:latin typeface="Times New Roman" panose="02020603050405020304" pitchFamily="18" charset="0"/>
                <a:cs typeface="Times New Roman" panose="02020603050405020304" pitchFamily="18" charset="0"/>
              </a:rPr>
              <a:t>hiểu</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err="1" smtClean="0">
                <a:solidFill>
                  <a:schemeClr val="tx1"/>
                </a:solidFill>
                <a:latin typeface="Times New Roman" panose="02020603050405020304" pitchFamily="18" charset="0"/>
                <a:cs typeface="Times New Roman" panose="02020603050405020304" pitchFamily="18" charset="0"/>
              </a:rPr>
              <a:t>đề</a:t>
            </a:r>
            <a:r>
              <a:rPr lang="en-US" sz="4000" b="1" dirty="0" smtClean="0">
                <a:solidFill>
                  <a:schemeClr val="tx1"/>
                </a:solidFill>
                <a:latin typeface="Times New Roman" panose="02020603050405020304" pitchFamily="18" charset="0"/>
                <a:cs typeface="Times New Roman" panose="02020603050405020304" pitchFamily="18" charset="0"/>
              </a:rPr>
              <a:t>:</a:t>
            </a:r>
          </a:p>
          <a:p>
            <a:pPr marL="0" indent="0">
              <a:buFont typeface="Wingdings 3" charset="2"/>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Hình</a:t>
            </a:r>
            <a:r>
              <a:rPr lang="en-US" sz="4000" dirty="0" smtClean="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thức</a:t>
            </a:r>
            <a:r>
              <a:rPr lang="en-US" sz="4000" dirty="0" smtClean="0">
                <a:solidFill>
                  <a:srgbClr val="002060"/>
                </a:solidFill>
                <a:latin typeface="Times New Roman" panose="02020603050405020304" pitchFamily="18" charset="0"/>
                <a:cs typeface="Times New Roman" panose="02020603050405020304" pitchFamily="18" charset="0"/>
              </a:rPr>
              <a:t>:</a:t>
            </a:r>
          </a:p>
          <a:p>
            <a:pPr marL="0" indent="0">
              <a:buFont typeface="Wingdings 3" charset="2"/>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Mô</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hình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đoạn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văn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diễn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dịch</a:t>
            </a:r>
            <a:endParaRPr lang="en-US" sz="4000" dirty="0" smtClean="0">
              <a:solidFill>
                <a:schemeClr val="tx1"/>
              </a:solidFill>
              <a:latin typeface="Times New Roman" panose="02020603050405020304" pitchFamily="18" charset="0"/>
              <a:cs typeface="Times New Roman" panose="02020603050405020304" pitchFamily="18" charset="0"/>
            </a:endParaRPr>
          </a:p>
          <a:p>
            <a:pPr marL="0" indent="0">
              <a:buFont typeface="Wingdings 3" charset="2"/>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Số</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câu</a:t>
            </a:r>
            <a:r>
              <a:rPr lang="en-US" sz="4000" dirty="0" smtClean="0">
                <a:solidFill>
                  <a:schemeClr val="tx1"/>
                </a:solidFill>
                <a:latin typeface="Times New Roman" panose="02020603050405020304" pitchFamily="18" charset="0"/>
                <a:cs typeface="Times New Roman" panose="02020603050405020304" pitchFamily="18" charset="0"/>
              </a:rPr>
              <a:t>: 12</a:t>
            </a:r>
          </a:p>
          <a:p>
            <a:pPr marL="0" indent="0">
              <a:buFont typeface="Wingdings 3" charset="2"/>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Kiến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thức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Tiếng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Việt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sử</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dụng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trợ</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từ</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thán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từ</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tình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thái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từ</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câu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ghép</a:t>
            </a:r>
            <a:r>
              <a:rPr lang="en-US" sz="4000" dirty="0" smtClean="0">
                <a:solidFill>
                  <a:schemeClr val="tx1"/>
                </a:solidFill>
                <a:latin typeface="Times New Roman" panose="02020603050405020304" pitchFamily="18" charset="0"/>
                <a:cs typeface="Times New Roman" panose="02020603050405020304" pitchFamily="18" charset="0"/>
              </a:rPr>
              <a:t>.</a:t>
            </a:r>
          </a:p>
          <a:p>
            <a:pPr marL="0" indent="0">
              <a:buFont typeface="Wingdings 3" charset="2"/>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Nội</a:t>
            </a:r>
            <a:r>
              <a:rPr lang="en-US" sz="4000" dirty="0" smtClean="0">
                <a:solidFill>
                  <a:srgbClr val="002060"/>
                </a:solidFill>
                <a:latin typeface="Times New Roman" panose="02020603050405020304" pitchFamily="18" charset="0"/>
                <a:cs typeface="Times New Roman" panose="02020603050405020304" pitchFamily="18" charset="0"/>
              </a:rPr>
              <a:t> dung</a:t>
            </a:r>
            <a:r>
              <a:rPr lang="en-US" sz="4000" dirty="0">
                <a:solidFill>
                  <a:schemeClr val="tx1"/>
                </a:solidFill>
                <a:latin typeface="Times New Roman" panose="02020603050405020304" pitchFamily="18" charset="0"/>
                <a:cs typeface="Times New Roman" panose="02020603050405020304" pitchFamily="18" charset="0"/>
              </a:rPr>
              <a: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hại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của</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việc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sử</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dụng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bao</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bì</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nilong</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4507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4080" y="198120"/>
            <a:ext cx="9738360" cy="6507480"/>
          </a:xfrm>
        </p:spPr>
        <p:txBody>
          <a:bodyPr>
            <a:noAutofit/>
          </a:bodyPr>
          <a:lstStyle/>
          <a:p>
            <a:pPr marL="0" indent="0">
              <a:lnSpc>
                <a:spcPct val="80000"/>
              </a:lnSpc>
              <a:buNone/>
            </a:pPr>
            <a:r>
              <a:rPr lang="en-US"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2. </a:t>
            </a:r>
            <a:r>
              <a:rPr lang="en-US" sz="2800" b="1"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Lập</a:t>
            </a:r>
            <a:r>
              <a:rPr lang="en-US" sz="28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 ý:</a:t>
            </a:r>
          </a:p>
          <a:p>
            <a:pPr marL="0" indent="0">
              <a:lnSpc>
                <a:spcPct val="80000"/>
              </a:lnSpc>
              <a:buNone/>
            </a:pPr>
            <a:r>
              <a:rPr lang="en-US"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 </a:t>
            </a:r>
            <a:r>
              <a:rPr lang="en-US" sz="2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Mở</a:t>
            </a:r>
            <a:r>
              <a:rPr lang="en-US"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đoạn</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Tác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hại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của</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việc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sử</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dụng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bao</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bì</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long</a:t>
            </a:r>
          </a:p>
          <a:p>
            <a:pPr marL="0" indent="0">
              <a:lnSpc>
                <a:spcPct val="80000"/>
              </a:lnSpc>
              <a:buNone/>
            </a:pPr>
            <a:r>
              <a:rPr lang="en-US"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B. </a:t>
            </a:r>
            <a:r>
              <a:rPr lang="en-US" sz="2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Thân</a:t>
            </a:r>
            <a:r>
              <a:rPr lang="en-US"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đoạn</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lnSpc>
                <a:spcPct val="80000"/>
              </a:lnSpc>
              <a:buNone/>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1</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Đối</a:t>
            </a:r>
            <a:r>
              <a:rPr lang="en-US" sz="28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với</a:t>
            </a:r>
            <a:r>
              <a:rPr lang="en-US" sz="28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môi</a:t>
            </a:r>
            <a:r>
              <a:rPr lang="en-US" sz="28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trường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Gây</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nguy</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hại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ô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nhiễm</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do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đặc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tính</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không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phân</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hủy</a:t>
            </a: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của</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plastic.</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Ô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nhiễm</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môi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trường</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Dịch</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bệnh</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Sinh</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vật</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chết</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Mất</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mĩ</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quan</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a:solidFill>
                  <a:schemeClr val="tx1"/>
                </a:solidFill>
                <a:latin typeface="Tahoma" panose="020B0604030504040204" pitchFamily="34" charset="0"/>
                <a:ea typeface="Tahoma" panose="020B0604030504040204" pitchFamily="34" charset="0"/>
                <a:cs typeface="Tahoma" panose="020B0604030504040204" pitchFamily="34" charset="0"/>
              </a:rPr>
              <a:t>2</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Đối</a:t>
            </a:r>
            <a:r>
              <a:rPr lang="en-US" sz="28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với</a:t>
            </a:r>
            <a:r>
              <a:rPr lang="en-US" sz="2800"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 con </a:t>
            </a:r>
            <a:r>
              <a:rPr lang="en-US" sz="2800" u="sng"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ngườ</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Gây</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nguy</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hại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sức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khỏe</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con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người</a:t>
            </a:r>
            <a:endPar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Dùng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bao</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bì</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nilong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màu</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đựng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thực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phẩm</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tổn</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hại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não</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ung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thư</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phổi</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lnSpc>
                <a:spcPct val="80000"/>
              </a:lnSpc>
              <a:buNone/>
            </a:pP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Đốt</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bao</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bì</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nilong</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ngộ</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độc</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ngất</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khó</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thở</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nôn</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ra</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8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máu</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57130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đoạn</a:t>
            </a:r>
            <a:r>
              <a:rPr lang="en-US" dirty="0" smtClean="0"/>
              <a:t>: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26926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280" y="1386840"/>
            <a:ext cx="10058400" cy="1264920"/>
          </a:xfrm>
        </p:spPr>
        <p:txBody>
          <a:bodyPr>
            <a:noAutofit/>
          </a:bodyPr>
          <a:lstStyle/>
          <a:p>
            <a:pPr algn="ctr"/>
            <a:r>
              <a:rPr lang="en-US" sz="9000" b="1" cap="none" dirty="0" smtClean="0">
                <a:ln w="6600">
                  <a:solidFill>
                    <a:schemeClr val="accent2"/>
                  </a:solidFill>
                  <a:prstDash val="solid"/>
                </a:ln>
                <a:solidFill>
                  <a:srgbClr val="FFFFFF"/>
                </a:solidFill>
                <a:effectLst>
                  <a:outerShdw dist="38100" dir="2700000" algn="tl" rotWithShape="0">
                    <a:schemeClr val="accent2"/>
                  </a:outerShdw>
                </a:effectLst>
              </a:rPr>
              <a:t>KIỂM TRA BÀI CŨ</a:t>
            </a:r>
            <a:endParaRPr lang="en-US" sz="9000" b="1" cap="none"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Title 1"/>
          <p:cNvSpPr txBox="1">
            <a:spLocks/>
          </p:cNvSpPr>
          <p:nvPr/>
        </p:nvSpPr>
        <p:spPr>
          <a:xfrm>
            <a:off x="2377440" y="2956560"/>
            <a:ext cx="9372600" cy="3139440"/>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14000"/>
              </a:lnSpc>
            </a:pP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Em</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hãy</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kể</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tên</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những</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kiến</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thức</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từ</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vựng</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ngữ</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pháp</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được</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học</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trong</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phân</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môn</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Tiếng</a:t>
            </a:r>
            <a:r>
              <a:rPr lang="en-US" sz="5500" dirty="0" smtClean="0">
                <a:solidFill>
                  <a:schemeClr val="tx1"/>
                </a:solidFill>
                <a:latin typeface="Times New Roman" panose="02020603050405020304" pitchFamily="18" charset="0"/>
                <a:cs typeface="Times New Roman" panose="02020603050405020304" pitchFamily="18" charset="0"/>
              </a:rPr>
              <a:t> </a:t>
            </a:r>
            <a:r>
              <a:rPr lang="en-US" sz="5500" dirty="0" err="1" smtClean="0">
                <a:solidFill>
                  <a:schemeClr val="tx1"/>
                </a:solidFill>
                <a:latin typeface="Times New Roman" panose="02020603050405020304" pitchFamily="18" charset="0"/>
                <a:cs typeface="Times New Roman" panose="02020603050405020304" pitchFamily="18" charset="0"/>
              </a:rPr>
              <a:t>Việt</a:t>
            </a:r>
            <a:r>
              <a:rPr lang="en-US" sz="5500" dirty="0" smtClean="0">
                <a:solidFill>
                  <a:schemeClr val="tx1"/>
                </a:solidFill>
                <a:latin typeface="Times New Roman" panose="02020603050405020304" pitchFamily="18" charset="0"/>
                <a:cs typeface="Times New Roman" panose="02020603050405020304" pitchFamily="18" charset="0"/>
              </a:rPr>
              <a:t> HK1?</a:t>
            </a:r>
            <a:endParaRPr lang="en-US" sz="5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8996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3909703"/>
              </p:ext>
            </p:extLst>
          </p:nvPr>
        </p:nvGraphicFramePr>
        <p:xfrm>
          <a:off x="3017520" y="347563"/>
          <a:ext cx="8580120" cy="5972731"/>
        </p:xfrm>
        <a:graphic>
          <a:graphicData uri="http://schemas.openxmlformats.org/drawingml/2006/table">
            <a:tbl>
              <a:tblPr firstRow="1" bandRow="1">
                <a:tableStyleId>{BC89EF96-8CEA-46FF-86C4-4CE0E7609802}</a:tableStyleId>
              </a:tblPr>
              <a:tblGrid>
                <a:gridCol w="4297680">
                  <a:extLst>
                    <a:ext uri="{9D8B030D-6E8A-4147-A177-3AD203B41FA5}">
                      <a16:colId xmlns:a16="http://schemas.microsoft.com/office/drawing/2014/main" val="1252665273"/>
                    </a:ext>
                  </a:extLst>
                </a:gridCol>
                <a:gridCol w="4282440">
                  <a:extLst>
                    <a:ext uri="{9D8B030D-6E8A-4147-A177-3AD203B41FA5}">
                      <a16:colId xmlns:a16="http://schemas.microsoft.com/office/drawing/2014/main" val="2562535601"/>
                    </a:ext>
                  </a:extLst>
                </a:gridCol>
              </a:tblGrid>
              <a:tr h="737791">
                <a:tc>
                  <a:txBody>
                    <a:bodyPr/>
                    <a:lstStyle/>
                    <a:p>
                      <a:pPr algn="ctr"/>
                      <a:r>
                        <a:rPr lang="en-US" sz="3700" dirty="0" smtClean="0">
                          <a:latin typeface="Arial" panose="020B0604020202020204" pitchFamily="34" charset="0"/>
                          <a:cs typeface="Arial" panose="020B0604020202020204" pitchFamily="34" charset="0"/>
                        </a:rPr>
                        <a:t>TỪ</a:t>
                      </a:r>
                      <a:r>
                        <a:rPr lang="en-US" sz="3700" baseline="0" dirty="0" smtClean="0">
                          <a:latin typeface="Arial" panose="020B0604020202020204" pitchFamily="34" charset="0"/>
                          <a:cs typeface="Arial" panose="020B0604020202020204" pitchFamily="34" charset="0"/>
                        </a:rPr>
                        <a:t> VỰNG</a:t>
                      </a:r>
                      <a:endParaRPr lang="en-US" sz="3700" dirty="0">
                        <a:solidFill>
                          <a:srgbClr val="CCFFFF"/>
                        </a:solidFill>
                        <a:latin typeface="Arial" panose="020B0604020202020204" pitchFamily="34" charset="0"/>
                        <a:cs typeface="Arial" panose="020B0604020202020204" pitchFamily="34" charset="0"/>
                      </a:endParaRPr>
                    </a:p>
                  </a:txBody>
                  <a:tcPr/>
                </a:tc>
                <a:tc>
                  <a:txBody>
                    <a:bodyPr/>
                    <a:lstStyle/>
                    <a:p>
                      <a:pPr algn="ctr"/>
                      <a:r>
                        <a:rPr lang="en-US" sz="3700" dirty="0" smtClean="0">
                          <a:latin typeface="Arial" panose="020B0604020202020204" pitchFamily="34" charset="0"/>
                          <a:cs typeface="Arial" panose="020B0604020202020204" pitchFamily="34" charset="0"/>
                        </a:rPr>
                        <a:t>NGỮ</a:t>
                      </a:r>
                      <a:r>
                        <a:rPr lang="en-US" sz="3700" baseline="0" dirty="0" smtClean="0">
                          <a:latin typeface="Arial" panose="020B0604020202020204" pitchFamily="34" charset="0"/>
                          <a:cs typeface="Arial" panose="020B0604020202020204" pitchFamily="34" charset="0"/>
                        </a:rPr>
                        <a:t> PHÁP</a:t>
                      </a:r>
                      <a:endParaRPr lang="en-US" sz="3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9199733"/>
                  </a:ext>
                </a:extLst>
              </a:tr>
              <a:tr h="4735592">
                <a:tc>
                  <a:txBody>
                    <a:bodyPr/>
                    <a:lstStyle/>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Trường</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từ</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vựng</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Từ</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tượng</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hình</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Từ</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tượng</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thanh</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Từ</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ngữ</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địa</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phương</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và</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biệt</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ngữ</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xã</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hội</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Nói</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quá</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Nói</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giảm</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nói</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tránh</a:t>
                      </a:r>
                      <a:endParaRPr lang="en-US" sz="3000" dirty="0">
                        <a:latin typeface="Arial" panose="020B0604020202020204" pitchFamily="34" charset="0"/>
                        <a:cs typeface="Arial" panose="020B0604020202020204" pitchFamily="34" charset="0"/>
                      </a:endParaRPr>
                    </a:p>
                  </a:txBody>
                  <a:tcPr/>
                </a:tc>
                <a:tc>
                  <a:txBody>
                    <a:bodyPr/>
                    <a:lstStyle/>
                    <a:p>
                      <a:pPr marL="285750" lvl="0" indent="-285750">
                        <a:lnSpc>
                          <a:spcPct val="125000"/>
                        </a:lnSpc>
                        <a:buFontTx/>
                        <a:buChar char="-"/>
                      </a:pPr>
                      <a:r>
                        <a:rPr lang="en-US" sz="3000" dirty="0" err="1" smtClean="0">
                          <a:latin typeface="Arial" panose="020B0604020202020204" pitchFamily="34" charset="0"/>
                          <a:cs typeface="Arial" panose="020B0604020202020204" pitchFamily="34" charset="0"/>
                        </a:rPr>
                        <a:t>Từ</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loại</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Trợ</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từ</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Thán</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từ</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Tình</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thái</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từ</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Câu</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ghép</a:t>
                      </a:r>
                      <a:endParaRPr lang="en-US" sz="3000" baseline="0" dirty="0" smtClean="0">
                        <a:latin typeface="Arial" panose="020B0604020202020204" pitchFamily="34" charset="0"/>
                        <a:cs typeface="Arial" panose="020B0604020202020204" pitchFamily="34" charset="0"/>
                      </a:endParaRPr>
                    </a:p>
                    <a:p>
                      <a:pPr marL="285750" lvl="0" indent="-285750">
                        <a:lnSpc>
                          <a:spcPct val="125000"/>
                        </a:lnSpc>
                        <a:buFontTx/>
                        <a:buChar char="-"/>
                      </a:pPr>
                      <a:r>
                        <a:rPr lang="en-US" sz="3000" baseline="0" dirty="0" err="1" smtClean="0">
                          <a:latin typeface="Arial" panose="020B0604020202020204" pitchFamily="34" charset="0"/>
                          <a:cs typeface="Arial" panose="020B0604020202020204" pitchFamily="34" charset="0"/>
                        </a:rPr>
                        <a:t>Dấu</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câu</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Dấu</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ngoặc</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đơn</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Dấu</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hai</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chấm</a:t>
                      </a:r>
                      <a:endParaRPr lang="en-US" sz="3000" baseline="0" dirty="0" smtClean="0">
                        <a:latin typeface="Arial" panose="020B0604020202020204" pitchFamily="34" charset="0"/>
                        <a:cs typeface="Arial" panose="020B0604020202020204" pitchFamily="34" charset="0"/>
                      </a:endParaRPr>
                    </a:p>
                    <a:p>
                      <a:pPr marL="0" lvl="0" indent="0">
                        <a:lnSpc>
                          <a:spcPct val="125000"/>
                        </a:lnSpc>
                        <a:buFontTx/>
                        <a:buNone/>
                      </a:pP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Dấu</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ngoặc</a:t>
                      </a:r>
                      <a:r>
                        <a:rPr lang="en-US" sz="3000" baseline="0" dirty="0" smtClean="0">
                          <a:latin typeface="Arial" panose="020B0604020202020204" pitchFamily="34" charset="0"/>
                          <a:cs typeface="Arial" panose="020B0604020202020204" pitchFamily="34" charset="0"/>
                        </a:rPr>
                        <a:t> </a:t>
                      </a:r>
                      <a:r>
                        <a:rPr lang="en-US" sz="3000" baseline="0" dirty="0" err="1" smtClean="0">
                          <a:latin typeface="Arial" panose="020B0604020202020204" pitchFamily="34" charset="0"/>
                          <a:cs typeface="Arial" panose="020B0604020202020204" pitchFamily="34" charset="0"/>
                        </a:rPr>
                        <a:t>kép</a:t>
                      </a:r>
                      <a:endParaRPr lang="en-US" sz="3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33505777"/>
                  </a:ext>
                </a:extLst>
              </a:tr>
            </a:tbl>
          </a:graphicData>
        </a:graphic>
      </p:graphicFrame>
    </p:spTree>
    <p:extLst>
      <p:ext uri="{BB962C8B-B14F-4D97-AF65-F5344CB8AC3E}">
        <p14:creationId xmlns:p14="http://schemas.microsoft.com/office/powerpoint/2010/main" val="36857114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1" y="1994760"/>
            <a:ext cx="9845039" cy="2790600"/>
          </a:xfrm>
        </p:spPr>
        <p:txBody>
          <a:bodyPr>
            <a:noAutofit/>
          </a:bodyPr>
          <a:lstStyle/>
          <a:p>
            <a:pPr algn="ctr">
              <a:spcAft>
                <a:spcPts val="1800"/>
              </a:spcAft>
            </a:pPr>
            <a:r>
              <a:rPr lang="en-US" sz="4800" b="1" u="sng" dirty="0" err="1" smtClean="0">
                <a:solidFill>
                  <a:srgbClr val="002060"/>
                </a:solidFill>
                <a:latin typeface="Arial" panose="020B0604020202020204" pitchFamily="34" charset="0"/>
                <a:cs typeface="Arial" panose="020B0604020202020204" pitchFamily="34" charset="0"/>
              </a:rPr>
              <a:t>Tiết</a:t>
            </a:r>
            <a:r>
              <a:rPr lang="en-US" sz="4800" b="1" u="sng" dirty="0" smtClean="0">
                <a:solidFill>
                  <a:srgbClr val="002060"/>
                </a:solidFill>
                <a:latin typeface="Arial" panose="020B0604020202020204" pitchFamily="34" charset="0"/>
                <a:cs typeface="Arial" panose="020B0604020202020204" pitchFamily="34" charset="0"/>
              </a:rPr>
              <a:t> 62:</a:t>
            </a:r>
            <a:r>
              <a:rPr lang="en-US" sz="4800" b="1" u="sng" dirty="0" smtClean="0">
                <a:latin typeface="Arial" panose="020B0604020202020204" pitchFamily="34" charset="0"/>
                <a:cs typeface="Arial" panose="020B0604020202020204" pitchFamily="34" charset="0"/>
              </a:rPr>
              <a:t/>
            </a:r>
            <a:br>
              <a:rPr lang="en-US" sz="4800" b="1" u="sng" dirty="0" smtClean="0">
                <a:latin typeface="Arial" panose="020B0604020202020204" pitchFamily="34" charset="0"/>
                <a:cs typeface="Arial" panose="020B0604020202020204" pitchFamily="34" charset="0"/>
              </a:rPr>
            </a:br>
            <a:r>
              <a:rPr lang="en-US" sz="4000" b="1" u="sng" dirty="0" smtClean="0">
                <a:latin typeface="Arial" panose="020B0604020202020204" pitchFamily="34" charset="0"/>
                <a:cs typeface="Arial" panose="020B0604020202020204" pitchFamily="34" charset="0"/>
              </a:rPr>
              <a:t/>
            </a:r>
            <a:br>
              <a:rPr lang="en-US" sz="4000" b="1" u="sng" dirty="0" smtClean="0">
                <a:latin typeface="Arial" panose="020B0604020202020204" pitchFamily="34" charset="0"/>
                <a:cs typeface="Arial" panose="020B0604020202020204" pitchFamily="34" charset="0"/>
              </a:rPr>
            </a:br>
            <a:r>
              <a:rPr lang="en-US" sz="5400" b="1" dirty="0" smtClean="0">
                <a:latin typeface="Arial" panose="020B0604020202020204" pitchFamily="34" charset="0"/>
                <a:cs typeface="Arial" panose="020B0604020202020204" pitchFamily="34" charset="0"/>
              </a:rPr>
              <a:t> </a:t>
            </a:r>
            <a:r>
              <a:rPr lang="en-US" sz="8800" b="1" dirty="0" err="1" smtClean="0">
                <a:ln>
                  <a:solidFill>
                    <a:schemeClr val="tx1"/>
                  </a:solidFill>
                </a:ln>
                <a:solidFill>
                  <a:schemeClr val="tx1"/>
                </a:solidFill>
                <a:latin typeface="Arial" panose="020B0604020202020204" pitchFamily="34" charset="0"/>
                <a:cs typeface="Arial" panose="020B0604020202020204" pitchFamily="34" charset="0"/>
              </a:rPr>
              <a:t>Ôn</a:t>
            </a:r>
            <a:r>
              <a:rPr lang="en-US" sz="8800" b="1" dirty="0" smtClean="0">
                <a:ln>
                  <a:solidFill>
                    <a:schemeClr val="tx1"/>
                  </a:solidFill>
                </a:ln>
                <a:solidFill>
                  <a:schemeClr val="tx1"/>
                </a:solidFill>
                <a:latin typeface="Arial" panose="020B0604020202020204" pitchFamily="34" charset="0"/>
                <a:cs typeface="Arial" panose="020B0604020202020204" pitchFamily="34" charset="0"/>
              </a:rPr>
              <a:t> </a:t>
            </a:r>
            <a:r>
              <a:rPr lang="en-US" sz="8800" b="1" dirty="0" err="1" smtClean="0">
                <a:ln>
                  <a:solidFill>
                    <a:schemeClr val="tx1"/>
                  </a:solidFill>
                </a:ln>
                <a:solidFill>
                  <a:schemeClr val="tx1"/>
                </a:solidFill>
                <a:latin typeface="Arial" panose="020B0604020202020204" pitchFamily="34" charset="0"/>
                <a:cs typeface="Arial" panose="020B0604020202020204" pitchFamily="34" charset="0"/>
              </a:rPr>
              <a:t>tập</a:t>
            </a:r>
            <a:r>
              <a:rPr lang="en-US" sz="8800" b="1" dirty="0" smtClean="0">
                <a:ln>
                  <a:solidFill>
                    <a:schemeClr val="tx1"/>
                  </a:solidFill>
                </a:ln>
                <a:solidFill>
                  <a:schemeClr val="tx1"/>
                </a:solidFill>
                <a:latin typeface="Arial" panose="020B0604020202020204" pitchFamily="34" charset="0"/>
                <a:cs typeface="Arial" panose="020B0604020202020204" pitchFamily="34" charset="0"/>
              </a:rPr>
              <a:t> </a:t>
            </a:r>
            <a:r>
              <a:rPr lang="en-US" sz="8800" b="1" dirty="0" err="1" smtClean="0">
                <a:ln>
                  <a:solidFill>
                    <a:schemeClr val="tx1"/>
                  </a:solidFill>
                </a:ln>
                <a:solidFill>
                  <a:schemeClr val="tx1"/>
                </a:solidFill>
                <a:latin typeface="Arial" panose="020B0604020202020204" pitchFamily="34" charset="0"/>
                <a:cs typeface="Arial" panose="020B0604020202020204" pitchFamily="34" charset="0"/>
              </a:rPr>
              <a:t>Tiếng</a:t>
            </a:r>
            <a:r>
              <a:rPr lang="en-US" sz="8800" b="1" dirty="0" smtClean="0">
                <a:ln>
                  <a:solidFill>
                    <a:schemeClr val="tx1"/>
                  </a:solidFill>
                </a:ln>
                <a:solidFill>
                  <a:schemeClr val="tx1"/>
                </a:solidFill>
                <a:latin typeface="Arial" panose="020B0604020202020204" pitchFamily="34" charset="0"/>
                <a:cs typeface="Arial" panose="020B0604020202020204" pitchFamily="34" charset="0"/>
              </a:rPr>
              <a:t> </a:t>
            </a:r>
            <a:r>
              <a:rPr lang="en-US" sz="8800" b="1" dirty="0" err="1" smtClean="0">
                <a:ln>
                  <a:solidFill>
                    <a:schemeClr val="tx1"/>
                  </a:solidFill>
                </a:ln>
                <a:solidFill>
                  <a:schemeClr val="tx1"/>
                </a:solidFill>
                <a:latin typeface="Arial" panose="020B0604020202020204" pitchFamily="34" charset="0"/>
                <a:cs typeface="Arial" panose="020B0604020202020204" pitchFamily="34" charset="0"/>
              </a:rPr>
              <a:t>Việt</a:t>
            </a:r>
            <a:endParaRPr lang="en-US" sz="8800" b="1" dirty="0">
              <a:ln>
                <a:solidFill>
                  <a:schemeClr val="tx1"/>
                </a:solidFill>
              </a:ln>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6580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5974580"/>
              </p:ext>
            </p:extLst>
          </p:nvPr>
        </p:nvGraphicFramePr>
        <p:xfrm>
          <a:off x="0" y="0"/>
          <a:ext cx="12192000" cy="6858000"/>
        </p:xfrm>
        <a:graphic>
          <a:graphicData uri="http://schemas.openxmlformats.org/drawingml/2006/table">
            <a:tbl>
              <a:tblPr firstRow="1" bandRow="1">
                <a:tableStyleId>{10A1B5D5-9B99-4C35-A422-299274C87663}</a:tableStyleId>
              </a:tblPr>
              <a:tblGrid>
                <a:gridCol w="701040">
                  <a:extLst>
                    <a:ext uri="{9D8B030D-6E8A-4147-A177-3AD203B41FA5}">
                      <a16:colId xmlns:a16="http://schemas.microsoft.com/office/drawing/2014/main" val="420857503"/>
                    </a:ext>
                  </a:extLst>
                </a:gridCol>
                <a:gridCol w="3124200">
                  <a:extLst>
                    <a:ext uri="{9D8B030D-6E8A-4147-A177-3AD203B41FA5}">
                      <a16:colId xmlns:a16="http://schemas.microsoft.com/office/drawing/2014/main" val="3376149615"/>
                    </a:ext>
                  </a:extLst>
                </a:gridCol>
                <a:gridCol w="8366760">
                  <a:extLst>
                    <a:ext uri="{9D8B030D-6E8A-4147-A177-3AD203B41FA5}">
                      <a16:colId xmlns:a16="http://schemas.microsoft.com/office/drawing/2014/main" val="1562367140"/>
                    </a:ext>
                  </a:extLst>
                </a:gridCol>
              </a:tblGrid>
              <a:tr h="593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err="1" smtClean="0">
                          <a:ln>
                            <a:noFill/>
                          </a:ln>
                          <a:effectLst/>
                        </a:rPr>
                        <a:t>STT</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2800" kern="1200" baseline="0" dirty="0" err="1" smtClean="0"/>
                        <a:t>TÊN</a:t>
                      </a:r>
                      <a:r>
                        <a:rPr lang="en-US" sz="2800" kern="1200" baseline="0" dirty="0" smtClean="0"/>
                        <a:t> </a:t>
                      </a:r>
                      <a:r>
                        <a:rPr lang="en-US" sz="2800" kern="1200" baseline="0" dirty="0" err="1" smtClean="0"/>
                        <a:t>BÀI</a:t>
                      </a:r>
                      <a:endParaRPr lang="en-US" sz="2800" b="1" kern="1200" baseline="0" dirty="0" smtClean="0">
                        <a:solidFill>
                          <a:schemeClr val="tx1"/>
                        </a:solidFill>
                        <a:latin typeface="Times New Roman" pitchFamily="18" charset="0"/>
                        <a:ea typeface="+mn-ea"/>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2800" kern="1200" baseline="0" dirty="0" err="1" smtClean="0"/>
                        <a:t>KHÁI</a:t>
                      </a:r>
                      <a:r>
                        <a:rPr lang="en-US" sz="2800" kern="1200" baseline="0" dirty="0" smtClean="0"/>
                        <a:t> </a:t>
                      </a:r>
                      <a:r>
                        <a:rPr lang="en-US" sz="2800" kern="1200" baseline="0" dirty="0" err="1" smtClean="0"/>
                        <a:t>NIỆM</a:t>
                      </a:r>
                      <a:endParaRPr lang="en-US" sz="2800" b="1" kern="1200" baseline="0" dirty="0" smtClean="0">
                        <a:solidFill>
                          <a:schemeClr val="tx1"/>
                        </a:solidFill>
                        <a:latin typeface="Times New Roman" pitchFamily="18" charset="0"/>
                        <a:ea typeface="+mn-ea"/>
                        <a:cs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4836582"/>
                  </a:ext>
                </a:extLst>
              </a:tr>
              <a:tr h="5996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latin typeface="Arial" panose="020B0604020202020204" pitchFamily="34" charset="0"/>
                          <a:cs typeface="Arial" panose="020B0604020202020204" pitchFamily="34" charset="0"/>
                        </a:rPr>
                        <a:t>1</a:t>
                      </a:r>
                      <a:endParaRPr kumimoji="0" 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vi-VN" sz="2600" kern="1200" baseline="0" dirty="0" smtClean="0">
                          <a:latin typeface="Arial" panose="020B0604020202020204" pitchFamily="34" charset="0"/>
                          <a:cs typeface="Arial" panose="020B0604020202020204" pitchFamily="34" charset="0"/>
                        </a:rPr>
                        <a:t> Trường từ vựng</a:t>
                      </a:r>
                      <a:endParaRPr kumimoji="0" 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US" sz="2600" kern="1200" baseline="0" dirty="0" smtClean="0">
                          <a:latin typeface="Arial" panose="020B0604020202020204" pitchFamily="34" charset="0"/>
                          <a:cs typeface="Arial" panose="020B0604020202020204" pitchFamily="34" charset="0"/>
                        </a:rPr>
                        <a:t>Là tập hợp những từ có ít nhất một nét chung về </a:t>
                      </a:r>
                      <a:r>
                        <a:rPr lang="en-US" sz="2600" kern="1200" baseline="0" dirty="0" err="1" smtClean="0">
                          <a:latin typeface="Arial" panose="020B0604020202020204" pitchFamily="34" charset="0"/>
                          <a:cs typeface="Arial" panose="020B0604020202020204" pitchFamily="34" charset="0"/>
                        </a:rPr>
                        <a:t>nghĩa</a:t>
                      </a:r>
                      <a:r>
                        <a:rPr lang="en-US" sz="2600" kern="1200" baseline="0" dirty="0" smtClean="0">
                          <a:latin typeface="Arial" panose="020B0604020202020204" pitchFamily="34" charset="0"/>
                          <a:cs typeface="Arial" panose="020B0604020202020204" pitchFamily="34" charset="0"/>
                        </a:rPr>
                        <a:t>.</a:t>
                      </a:r>
                      <a:endParaRPr lang="en-US" sz="2600" b="1" kern="1200" baseline="0" dirty="0" smtClean="0">
                        <a:solidFill>
                          <a:schemeClr val="tx1"/>
                        </a:solidFill>
                        <a:latin typeface="Arial" panose="020B0604020202020204" pitchFamily="34" charset="0"/>
                        <a:ea typeface="+mn-ea"/>
                        <a:cs typeface="Arial" panose="020B0604020202020204" pitchFamily="34" charset="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742212"/>
                  </a:ext>
                </a:extLst>
              </a:tr>
              <a:tr h="1394851">
                <a:tc>
                  <a:txBody>
                    <a:body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en-US" sz="2600" u="none" strike="noStrike" cap="none" normalizeH="0" baseline="0" dirty="0" smtClean="0">
                          <a:ln>
                            <a:noFill/>
                          </a:ln>
                          <a:effectLst/>
                          <a:latin typeface="Arial" panose="020B0604020202020204" pitchFamily="34" charset="0"/>
                          <a:cs typeface="Arial" panose="020B0604020202020204" pitchFamily="34" charset="0"/>
                        </a:rPr>
                        <a:t>2</a:t>
                      </a:r>
                      <a:endParaRPr kumimoji="0" lang="vi-VN" sz="260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600"/>
                        </a:spcBef>
                        <a:spcAft>
                          <a:spcPts val="600"/>
                        </a:spcAft>
                        <a:buClrTx/>
                        <a:buSzTx/>
                        <a:buFontTx/>
                        <a:buNone/>
                        <a:tabLst/>
                      </a:pPr>
                      <a:endParaRPr kumimoji="0" 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vi-VN" sz="2600" kern="1200" baseline="0" dirty="0" smtClean="0">
                          <a:latin typeface="Arial" panose="020B0604020202020204" pitchFamily="34" charset="0"/>
                          <a:cs typeface="Arial" panose="020B0604020202020204" pitchFamily="34" charset="0"/>
                        </a:rPr>
                        <a:t>Từ tượng hình</a:t>
                      </a:r>
                    </a:p>
                    <a:p>
                      <a:pPr rtl="0">
                        <a:spcBef>
                          <a:spcPts val="600"/>
                        </a:spcBef>
                        <a:spcAft>
                          <a:spcPts val="600"/>
                        </a:spcAft>
                      </a:pPr>
                      <a:r>
                        <a:rPr lang="vi-VN" sz="2600" kern="1200" baseline="0" dirty="0" smtClean="0">
                          <a:latin typeface="Arial" panose="020B0604020202020204" pitchFamily="34" charset="0"/>
                          <a:cs typeface="Arial" panose="020B0604020202020204" pitchFamily="34" charset="0"/>
                        </a:rPr>
                        <a:t>Từ tượng thanh</a:t>
                      </a:r>
                      <a:endParaRPr lang="vi-VN"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600"/>
                        </a:spcBef>
                        <a:spcAft>
                          <a:spcPts val="0"/>
                        </a:spcAft>
                        <a:buClrTx/>
                        <a:buSzTx/>
                        <a:buFontTx/>
                        <a:buNone/>
                        <a:tabLst/>
                        <a:defRPr/>
                      </a:pPr>
                      <a:r>
                        <a:rPr lang="vi-VN" sz="2600" kern="1200" baseline="0" dirty="0" smtClean="0">
                          <a:latin typeface="Arial" panose="020B0604020202020204" pitchFamily="34" charset="0"/>
                          <a:cs typeface="Arial" panose="020B0604020202020204" pitchFamily="34" charset="0"/>
                        </a:rPr>
                        <a:t>- </a:t>
                      </a:r>
                      <a:r>
                        <a:rPr lang="en-US" sz="2600" kern="1200" baseline="0" dirty="0" smtClean="0">
                          <a:latin typeface="Arial" panose="020B0604020202020204" pitchFamily="34" charset="0"/>
                          <a:cs typeface="Arial" panose="020B0604020202020204" pitchFamily="34" charset="0"/>
                        </a:rPr>
                        <a:t>Là từ gợi tả hình ảnh, dáng vẻ, trạng thái của sự vật.</a:t>
                      </a:r>
                      <a:r>
                        <a:rPr lang="vi-VN" sz="2600" kern="1200" baseline="0" dirty="0" smtClean="0">
                          <a:latin typeface="Arial" panose="020B0604020202020204" pitchFamily="34" charset="0"/>
                          <a:cs typeface="Arial" panose="020B0604020202020204" pitchFamily="34" charset="0"/>
                        </a:rPr>
                        <a:t>  </a:t>
                      </a:r>
                      <a:endParaRPr lang="en-US" sz="2600" kern="1200" baseline="0" dirty="0" smtClean="0">
                        <a:latin typeface="Arial" panose="020B0604020202020204" pitchFamily="34" charset="0"/>
                        <a:cs typeface="Arial" panose="020B0604020202020204" pitchFamily="34" charset="0"/>
                      </a:endParaRPr>
                    </a:p>
                    <a:p>
                      <a:pPr marL="0" marR="0" indent="0" algn="l" defTabSz="685800" rtl="0" eaLnBrk="1" fontAlgn="auto" latinLnBrk="0" hangingPunct="1">
                        <a:lnSpc>
                          <a:spcPct val="100000"/>
                        </a:lnSpc>
                        <a:spcBef>
                          <a:spcPts val="600"/>
                        </a:spcBef>
                        <a:spcAft>
                          <a:spcPts val="0"/>
                        </a:spcAft>
                        <a:buClrTx/>
                        <a:buSzTx/>
                        <a:buFontTx/>
                        <a:buNone/>
                        <a:tabLst/>
                        <a:defRPr/>
                      </a:pPr>
                      <a:r>
                        <a:rPr lang="vi-VN" sz="2600" kern="1200" baseline="0" dirty="0" smtClean="0">
                          <a:latin typeface="Arial" panose="020B0604020202020204" pitchFamily="34" charset="0"/>
                          <a:cs typeface="Arial" panose="020B0604020202020204" pitchFamily="34" charset="0"/>
                        </a:rPr>
                        <a:t>- Là từ mô phỏng âm thanh của tự nhiên, của con người.</a:t>
                      </a:r>
                      <a:endParaRPr lang="vi-VN"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8093458"/>
                  </a:ext>
                </a:extLst>
              </a:tr>
              <a:tr h="17745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latin typeface="Arial" panose="020B0604020202020204" pitchFamily="34" charset="0"/>
                          <a:cs typeface="Arial" panose="020B0604020202020204" pitchFamily="34" charset="0"/>
                        </a:rPr>
                        <a:t>3</a:t>
                      </a:r>
                      <a:endParaRPr kumimoji="0" lang="vi-VN" sz="260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vi-VN" sz="2600" kern="1200" baseline="0" dirty="0" smtClean="0">
                          <a:latin typeface="Arial" panose="020B0604020202020204" pitchFamily="34" charset="0"/>
                          <a:cs typeface="Arial" panose="020B0604020202020204" pitchFamily="34" charset="0"/>
                        </a:rPr>
                        <a:t>Từ ngữ địa phương</a:t>
                      </a:r>
                      <a:endParaRPr lang="en-US" sz="2600" kern="1200" baseline="0" dirty="0" smtClean="0">
                        <a:latin typeface="Arial" panose="020B0604020202020204" pitchFamily="34" charset="0"/>
                        <a:cs typeface="Arial" panose="020B0604020202020204" pitchFamily="34" charset="0"/>
                      </a:endParaRPr>
                    </a:p>
                    <a:p>
                      <a:pPr rtl="0"/>
                      <a:endParaRPr lang="vi-VN" sz="2600" kern="1200" baseline="0" dirty="0" smtClean="0">
                        <a:latin typeface="Arial" panose="020B0604020202020204" pitchFamily="34" charset="0"/>
                        <a:cs typeface="Arial" panose="020B0604020202020204" pitchFamily="34" charset="0"/>
                      </a:endParaRPr>
                    </a:p>
                    <a:p>
                      <a:pPr rtl="0"/>
                      <a:r>
                        <a:rPr lang="vi-VN" sz="2600" kern="1200" baseline="0" dirty="0" smtClean="0">
                          <a:latin typeface="Arial" panose="020B0604020202020204" pitchFamily="34" charset="0"/>
                          <a:cs typeface="Arial" panose="020B0604020202020204" pitchFamily="34" charset="0"/>
                        </a:rPr>
                        <a:t>Biệt ngữ xã hội </a:t>
                      </a:r>
                      <a:endParaRPr lang="vi-VN"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vi-VN" sz="2600" kern="1200" baseline="0" dirty="0" smtClean="0">
                          <a:latin typeface="Arial" panose="020B0604020202020204" pitchFamily="34" charset="0"/>
                          <a:cs typeface="Arial" panose="020B0604020202020204" pitchFamily="34" charset="0"/>
                        </a:rPr>
                        <a:t>- Là từ ngữ chỉ sử dụng ở một (hoặc số) địa phương nhất định.</a:t>
                      </a:r>
                    </a:p>
                    <a:p>
                      <a:pPr rtl="0"/>
                      <a:r>
                        <a:rPr lang="vi-VN" sz="2600" kern="1200" baseline="0" dirty="0" smtClean="0">
                          <a:latin typeface="Arial" panose="020B0604020202020204" pitchFamily="34" charset="0"/>
                          <a:cs typeface="Arial" panose="020B0604020202020204" pitchFamily="34" charset="0"/>
                        </a:rPr>
                        <a:t>- Là từ ngữ chỉ được dùng trong một tầng lớp XH nhất định.</a:t>
                      </a:r>
                      <a:endParaRPr lang="vi-VN"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509265"/>
                  </a:ext>
                </a:extLst>
              </a:tr>
              <a:tr h="24952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u="none" strike="noStrike" cap="none" normalizeH="0" baseline="0" dirty="0" smtClean="0">
                        <a:ln>
                          <a:noFill/>
                        </a:ln>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smtClean="0">
                          <a:ln>
                            <a:noFill/>
                          </a:ln>
                          <a:solidFill>
                            <a:schemeClr val="dk1"/>
                          </a:solidFill>
                          <a:effectLst/>
                          <a:latin typeface="Arial" panose="020B0604020202020204" pitchFamily="34" charset="0"/>
                          <a:cs typeface="Arial" panose="020B0604020202020204" pitchFamily="34" charset="0"/>
                        </a:rPr>
                        <a:t>4</a:t>
                      </a:r>
                      <a:endParaRPr kumimoji="0" lang="en-US" sz="2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0"/>
                      <a:r>
                        <a:rPr lang="en-US" sz="2600" kern="1200" baseline="0" dirty="0" err="1" smtClean="0">
                          <a:latin typeface="Arial" panose="020B0604020202020204" pitchFamily="34" charset="0"/>
                          <a:cs typeface="Arial" panose="020B0604020202020204" pitchFamily="34" charset="0"/>
                        </a:rPr>
                        <a:t>Nói</a:t>
                      </a:r>
                      <a:r>
                        <a:rPr lang="en-US" sz="2600" kern="1200" baseline="0" dirty="0" smtClean="0">
                          <a:latin typeface="Arial" panose="020B0604020202020204" pitchFamily="34" charset="0"/>
                          <a:cs typeface="Arial" panose="020B0604020202020204" pitchFamily="34" charset="0"/>
                        </a:rPr>
                        <a:t> quá.</a:t>
                      </a:r>
                      <a:endParaRPr kumimoji="0" lang="en-US" sz="2600" u="none" strike="noStrike" cap="none" normalizeH="0" baseline="0" dirty="0" smtClean="0">
                        <a:ln>
                          <a:noFill/>
                        </a:ln>
                        <a:effectLst/>
                        <a:latin typeface="Arial" panose="020B0604020202020204" pitchFamily="34" charset="0"/>
                        <a:cs typeface="Arial" panose="020B0604020202020204" pitchFamily="34" charset="0"/>
                      </a:endParaRPr>
                    </a:p>
                    <a:p>
                      <a:pPr rtl="0"/>
                      <a:endParaRPr lang="en-US" sz="2600" kern="1200" baseline="0" dirty="0" smtClean="0">
                        <a:latin typeface="Arial" panose="020B0604020202020204" pitchFamily="34" charset="0"/>
                        <a:cs typeface="Arial" panose="020B0604020202020204" pitchFamily="34" charset="0"/>
                      </a:endParaRPr>
                    </a:p>
                    <a:p>
                      <a:pPr rtl="0"/>
                      <a:endParaRPr lang="vi-VN" sz="2600" kern="1200" baseline="0" dirty="0" smtClean="0">
                        <a:latin typeface="Arial" panose="020B0604020202020204" pitchFamily="34" charset="0"/>
                        <a:cs typeface="Arial" panose="020B0604020202020204" pitchFamily="34" charset="0"/>
                      </a:endParaRPr>
                    </a:p>
                    <a:p>
                      <a:pPr rtl="0"/>
                      <a:r>
                        <a:rPr lang="en-US" sz="2600" kern="1200" baseline="0" dirty="0" err="1" smtClean="0">
                          <a:latin typeface="Arial" panose="020B0604020202020204" pitchFamily="34" charset="0"/>
                          <a:cs typeface="Arial" panose="020B0604020202020204" pitchFamily="34" charset="0"/>
                        </a:rPr>
                        <a:t>Nói</a:t>
                      </a:r>
                      <a:r>
                        <a:rPr lang="en-US" sz="2600" kern="1200" baseline="0" dirty="0" smtClean="0">
                          <a:latin typeface="Arial" panose="020B0604020202020204" pitchFamily="34" charset="0"/>
                          <a:cs typeface="Arial" panose="020B0604020202020204" pitchFamily="34" charset="0"/>
                        </a:rPr>
                        <a:t> giảm, </a:t>
                      </a:r>
                      <a:r>
                        <a:rPr lang="en-US" sz="2600" kern="1200" baseline="0" dirty="0" err="1" smtClean="0">
                          <a:latin typeface="Arial" panose="020B0604020202020204" pitchFamily="34" charset="0"/>
                          <a:cs typeface="Arial" panose="020B0604020202020204" pitchFamily="34" charset="0"/>
                        </a:rPr>
                        <a:t>nói</a:t>
                      </a:r>
                      <a:r>
                        <a:rPr lang="en-US" sz="2600" kern="1200" baseline="0" dirty="0" smtClean="0">
                          <a:latin typeface="Arial" panose="020B0604020202020204" pitchFamily="34" charset="0"/>
                          <a:cs typeface="Arial" panose="020B0604020202020204" pitchFamily="34" charset="0"/>
                        </a:rPr>
                        <a:t> </a:t>
                      </a:r>
                      <a:r>
                        <a:rPr lang="en-US" sz="2600" kern="1200" baseline="0" dirty="0" err="1" smtClean="0">
                          <a:latin typeface="Arial" panose="020B0604020202020204" pitchFamily="34" charset="0"/>
                          <a:cs typeface="Arial" panose="020B0604020202020204" pitchFamily="34" charset="0"/>
                        </a:rPr>
                        <a:t>tránh</a:t>
                      </a:r>
                      <a:endParaRPr lang="en-US"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rtl="0">
                        <a:buFontTx/>
                        <a:buNone/>
                      </a:pPr>
                      <a:r>
                        <a:rPr lang="vi-VN" sz="2600" kern="1200" baseline="0" dirty="0" smtClean="0">
                          <a:latin typeface="Arial" panose="020B0604020202020204" pitchFamily="34" charset="0"/>
                          <a:cs typeface="Arial" panose="020B0604020202020204" pitchFamily="34" charset="0"/>
                        </a:rPr>
                        <a:t>- Là biện pháp tu từ phóng đại mức độ, quy mô, tính chất của sự vật, hiện tượng được miêu tả để nhấn mạnh, gây ấn tượng, tăng sức biểu cảm.</a:t>
                      </a:r>
                    </a:p>
                    <a:p>
                      <a:pPr rtl="0"/>
                      <a:r>
                        <a:rPr lang="vi-VN" sz="2600" kern="1200" baseline="0" dirty="0" smtClean="0">
                          <a:latin typeface="Arial" panose="020B0604020202020204" pitchFamily="34" charset="0"/>
                          <a:cs typeface="Arial" panose="020B0604020202020204" pitchFamily="34" charset="0"/>
                        </a:rPr>
                        <a:t>- Là biện pháp tu từ dùng cách diễn đạt tế nhị, uyển chuyển, tránh gây cảm giác quá đau buồn, ghê sợ, nặng nề, tránh thô tục, thiếu lịch sự.</a:t>
                      </a:r>
                      <a:endParaRPr lang="vi-VN" sz="2600" b="1" kern="1200" baseline="0" dirty="0" smtClean="0">
                        <a:solidFill>
                          <a:schemeClr val="tx1"/>
                        </a:solidFill>
                        <a:latin typeface="Arial" panose="020B0604020202020204" pitchFamily="34" charset="0"/>
                        <a:ea typeface="+mn-ea"/>
                        <a:cs typeface="Arial" panose="020B0604020202020204" pitchFamily="34" charset="0"/>
                      </a:endParaRPr>
                    </a:p>
                  </a:txBody>
                  <a:tcPr marT="34293" marB="342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480652"/>
                  </a:ext>
                </a:extLst>
              </a:tr>
            </a:tbl>
          </a:graphicData>
        </a:graphic>
      </p:graphicFrame>
    </p:spTree>
    <p:extLst>
      <p:ext uri="{BB962C8B-B14F-4D97-AF65-F5344CB8AC3E}">
        <p14:creationId xmlns:p14="http://schemas.microsoft.com/office/powerpoint/2010/main" val="444481422"/>
      </p:ext>
    </p:extLst>
  </p:cSld>
  <p:clrMapOvr>
    <a:masterClrMapping/>
  </p:clrMapOvr>
  <p:transition spd="slow">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0040312"/>
              </p:ext>
            </p:extLst>
          </p:nvPr>
        </p:nvGraphicFramePr>
        <p:xfrm>
          <a:off x="0" y="-21433"/>
          <a:ext cx="12252960" cy="6875369"/>
        </p:xfrm>
        <a:graphic>
          <a:graphicData uri="http://schemas.openxmlformats.org/drawingml/2006/table">
            <a:tbl>
              <a:tblPr firstRow="1" bandRow="1">
                <a:tableStyleId>{93296810-A885-4BE3-A3E7-6D5BEEA58F35}</a:tableStyleId>
              </a:tblPr>
              <a:tblGrid>
                <a:gridCol w="716280">
                  <a:extLst>
                    <a:ext uri="{9D8B030D-6E8A-4147-A177-3AD203B41FA5}">
                      <a16:colId xmlns:a16="http://schemas.microsoft.com/office/drawing/2014/main" val="1831333434"/>
                    </a:ext>
                  </a:extLst>
                </a:gridCol>
                <a:gridCol w="2392680">
                  <a:extLst>
                    <a:ext uri="{9D8B030D-6E8A-4147-A177-3AD203B41FA5}">
                      <a16:colId xmlns:a16="http://schemas.microsoft.com/office/drawing/2014/main" val="442048769"/>
                    </a:ext>
                  </a:extLst>
                </a:gridCol>
                <a:gridCol w="9144000">
                  <a:extLst>
                    <a:ext uri="{9D8B030D-6E8A-4147-A177-3AD203B41FA5}">
                      <a16:colId xmlns:a16="http://schemas.microsoft.com/office/drawing/2014/main" val="1749811630"/>
                    </a:ext>
                  </a:extLst>
                </a:gridCol>
              </a:tblGrid>
              <a:tr h="4999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err="1" smtClean="0">
                          <a:ln>
                            <a:noFill/>
                          </a:ln>
                          <a:effectLst/>
                          <a:latin typeface="Arial" panose="020B0604020202020204" pitchFamily="34" charset="0"/>
                          <a:cs typeface="Arial" panose="020B0604020202020204" pitchFamily="34" charset="0"/>
                        </a:rPr>
                        <a:t>STT</a:t>
                      </a:r>
                      <a:endParaRPr kumimoji="0" lang="en-US" sz="2200" b="1" i="0" u="none" strike="noStrike" cap="none" normalizeH="0" baseline="0" dirty="0" smtClean="0">
                        <a:ln>
                          <a:noFill/>
                        </a:ln>
                        <a:solidFill>
                          <a:srgbClr val="FF5050"/>
                        </a:solidFill>
                        <a:effectLst/>
                        <a:latin typeface="Arial" panose="020B0604020202020204" pitchFamily="34" charset="0"/>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2200" kern="1200" baseline="0" dirty="0" err="1" smtClean="0">
                          <a:latin typeface="Arial" panose="020B0604020202020204" pitchFamily="34" charset="0"/>
                          <a:cs typeface="Arial" panose="020B0604020202020204" pitchFamily="34" charset="0"/>
                        </a:rPr>
                        <a:t>TÊN</a:t>
                      </a:r>
                      <a:r>
                        <a:rPr lang="en-US" sz="2200" kern="1200" baseline="0" dirty="0" smtClean="0">
                          <a:latin typeface="Arial" panose="020B0604020202020204" pitchFamily="34" charset="0"/>
                          <a:cs typeface="Arial" panose="020B0604020202020204" pitchFamily="34" charset="0"/>
                        </a:rPr>
                        <a:t> </a:t>
                      </a:r>
                      <a:r>
                        <a:rPr lang="en-US" sz="2200" kern="1200" baseline="0" dirty="0" err="1" smtClean="0">
                          <a:latin typeface="Arial" panose="020B0604020202020204" pitchFamily="34" charset="0"/>
                          <a:cs typeface="Arial" panose="020B0604020202020204" pitchFamily="34" charset="0"/>
                        </a:rPr>
                        <a:t>BÀI</a:t>
                      </a:r>
                      <a:endParaRPr lang="en-US" sz="2200" b="1" kern="1200" baseline="0" dirty="0" smtClean="0">
                        <a:solidFill>
                          <a:schemeClr val="tx1"/>
                        </a:solidFill>
                        <a:latin typeface="Arial" panose="020B0604020202020204" pitchFamily="34" charset="0"/>
                        <a:ea typeface="+mn-ea"/>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2200" kern="1200" baseline="0" dirty="0" smtClean="0">
                          <a:latin typeface="Arial" panose="020B0604020202020204" pitchFamily="34" charset="0"/>
                          <a:cs typeface="Arial" panose="020B0604020202020204" pitchFamily="34" charset="0"/>
                        </a:rPr>
                        <a:t>KIẾN THỨC</a:t>
                      </a:r>
                      <a:endParaRPr lang="en-US" sz="2200" b="1" kern="1200" baseline="0" dirty="0" smtClean="0">
                        <a:solidFill>
                          <a:schemeClr val="tx1"/>
                        </a:solidFill>
                        <a:latin typeface="Arial" panose="020B0604020202020204" pitchFamily="34" charset="0"/>
                        <a:ea typeface="+mn-ea"/>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4154757"/>
                  </a:ext>
                </a:extLst>
              </a:tr>
              <a:tr h="719231">
                <a:tc>
                  <a:txBody>
                    <a:bodyPr/>
                    <a:lstStyle/>
                    <a:p>
                      <a:pPr>
                        <a:lnSpc>
                          <a:spcPct val="98000"/>
                        </a:lnSpc>
                      </a:pPr>
                      <a:r>
                        <a:rPr lang="en-US" sz="2400" dirty="0" smtClean="0">
                          <a:latin typeface="Arial" panose="020B0604020202020204" pitchFamily="34" charset="0"/>
                          <a:cs typeface="Arial" panose="020B0604020202020204" pitchFamily="34" charset="0"/>
                        </a:rPr>
                        <a:t>1</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Trợ</a:t>
                      </a:r>
                      <a:r>
                        <a:rPr kumimoji="0" lang="en-US" altLang="en-US" sz="2400" u="none" strike="noStrike" cap="none" normalizeH="0" baseline="0" dirty="0" smtClean="0">
                          <a:ln>
                            <a:noFill/>
                          </a:ln>
                          <a:effectLst/>
                          <a:latin typeface="Arial" panose="020B0604020202020204" pitchFamily="34" charset="0"/>
                          <a:cs typeface="Arial" panose="020B0604020202020204" pitchFamily="34" charset="0"/>
                        </a:rPr>
                        <a:t> </a:t>
                      </a: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từ</a:t>
                      </a:r>
                      <a:endParaRPr kumimoji="0" lang="en-US"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altLang="en-US" sz="2400" kern="1200" spc="-50" baseline="0" dirty="0" err="1" smtClean="0">
                          <a:latin typeface="Arial" panose="020B0604020202020204" pitchFamily="34" charset="0"/>
                          <a:cs typeface="Arial" panose="020B0604020202020204" pitchFamily="34" charset="0"/>
                        </a:rPr>
                        <a:t>Là</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những</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từ</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đi</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kèm</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một</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từ</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ngữ</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trong</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câu</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để</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nhấn</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mạnh</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hoặc</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biểu</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thị</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thái</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độ</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đánh</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giá</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sự</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vật</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sự</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việc</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được</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nói</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đến</a:t>
                      </a:r>
                      <a:r>
                        <a:rPr lang="en-US" altLang="en-US" sz="2400" kern="1200" spc="-50" baseline="0" dirty="0" smtClean="0">
                          <a:latin typeface="Arial" panose="020B0604020202020204" pitchFamily="34" charset="0"/>
                          <a:cs typeface="Arial" panose="020B0604020202020204" pitchFamily="34" charset="0"/>
                        </a:rPr>
                        <a:t> ở </a:t>
                      </a:r>
                      <a:r>
                        <a:rPr lang="en-US" altLang="en-US" sz="2400" kern="1200" spc="-50" baseline="0" dirty="0" err="1" smtClean="0">
                          <a:latin typeface="Arial" panose="020B0604020202020204" pitchFamily="34" charset="0"/>
                          <a:cs typeface="Arial" panose="020B0604020202020204" pitchFamily="34" charset="0"/>
                        </a:rPr>
                        <a:t>từ</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ngữ</a:t>
                      </a:r>
                      <a:r>
                        <a:rPr lang="en-US" altLang="en-US" sz="2400" kern="1200" spc="-50" baseline="0" dirty="0" smtClean="0">
                          <a:latin typeface="Arial" panose="020B0604020202020204" pitchFamily="34" charset="0"/>
                          <a:cs typeface="Arial" panose="020B0604020202020204" pitchFamily="34" charset="0"/>
                        </a:rPr>
                        <a:t> </a:t>
                      </a:r>
                      <a:r>
                        <a:rPr lang="en-US" altLang="en-US" sz="2400" kern="1200" spc="-50" baseline="0" dirty="0" err="1" smtClean="0">
                          <a:latin typeface="Arial" panose="020B0604020202020204" pitchFamily="34" charset="0"/>
                          <a:cs typeface="Arial" panose="020B0604020202020204" pitchFamily="34" charset="0"/>
                        </a:rPr>
                        <a:t>đó</a:t>
                      </a:r>
                      <a:r>
                        <a:rPr lang="en-US" altLang="en-US" sz="2400" kern="1200" spc="-50" baseline="0" dirty="0" smtClean="0">
                          <a:latin typeface="Arial" panose="020B0604020202020204" pitchFamily="34" charset="0"/>
                          <a:cs typeface="Arial" panose="020B0604020202020204" pitchFamily="34" charset="0"/>
                        </a:rPr>
                        <a:t>.</a:t>
                      </a:r>
                      <a:endParaRPr lang="vi-VN" sz="2400" strike="noStrike" kern="1200" cap="none" spc="-50" normalizeH="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7007282"/>
                  </a:ext>
                </a:extLst>
              </a:tr>
              <a:tr h="370840">
                <a:tc>
                  <a:txBody>
                    <a:bodyPr/>
                    <a:lstStyle/>
                    <a:p>
                      <a:pPr>
                        <a:lnSpc>
                          <a:spcPct val="98000"/>
                        </a:lnSpc>
                      </a:pPr>
                      <a:r>
                        <a:rPr lang="en-US" sz="2400" dirty="0" smtClean="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Thán</a:t>
                      </a:r>
                      <a:r>
                        <a:rPr kumimoji="0" lang="en-US" altLang="en-US" sz="2400" u="none" strike="noStrike" cap="none" normalizeH="0" baseline="0" dirty="0" smtClean="0">
                          <a:ln>
                            <a:noFill/>
                          </a:ln>
                          <a:effectLst/>
                          <a:latin typeface="Arial" panose="020B0604020202020204" pitchFamily="34" charset="0"/>
                          <a:cs typeface="Arial" panose="020B0604020202020204" pitchFamily="34" charset="0"/>
                        </a:rPr>
                        <a:t> </a:t>
                      </a: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từ</a:t>
                      </a:r>
                      <a:endParaRPr kumimoji="0" lang="en-US"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vi-VN" sz="2400" kern="1200" dirty="0" smtClean="0">
                          <a:effectLst/>
                          <a:latin typeface="Arial" panose="020B0604020202020204" pitchFamily="34" charset="0"/>
                          <a:cs typeface="Arial" panose="020B0604020202020204" pitchFamily="34" charset="0"/>
                        </a:rPr>
                        <a:t>Là những từ dùng để bộc lộ cảm xúc của người nói, người viết hoặc dùng để gọi đáp.</a:t>
                      </a:r>
                      <a:endParaRPr lang="vi-VN" sz="2400" b="1" i="0" strike="noStrike" kern="1200" cap="none" spc="-100" normalizeH="0" baseline="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911856"/>
                  </a:ext>
                </a:extLst>
              </a:tr>
              <a:tr h="370840">
                <a:tc>
                  <a:txBody>
                    <a:bodyPr/>
                    <a:lstStyle/>
                    <a:p>
                      <a:pPr>
                        <a:lnSpc>
                          <a:spcPct val="98000"/>
                        </a:lnSpc>
                      </a:pPr>
                      <a:r>
                        <a:rPr lang="en-US" sz="2400" dirty="0" smtClean="0">
                          <a:latin typeface="Arial" panose="020B0604020202020204" pitchFamily="34" charset="0"/>
                          <a:cs typeface="Arial" panose="020B0604020202020204" pitchFamily="34" charset="0"/>
                        </a:rPr>
                        <a:t>3</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Tình</a:t>
                      </a:r>
                      <a:r>
                        <a:rPr kumimoji="0" lang="en-US" altLang="en-US" sz="2400" u="none" strike="noStrike" cap="none" normalizeH="0" baseline="0" dirty="0" smtClean="0">
                          <a:ln>
                            <a:noFill/>
                          </a:ln>
                          <a:effectLst/>
                          <a:latin typeface="Arial" panose="020B0604020202020204" pitchFamily="34" charset="0"/>
                          <a:cs typeface="Arial" panose="020B0604020202020204" pitchFamily="34" charset="0"/>
                        </a:rPr>
                        <a:t> </a:t>
                      </a: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thái</a:t>
                      </a:r>
                      <a:r>
                        <a:rPr kumimoji="0" lang="en-US" altLang="en-US" sz="2400" u="none" strike="noStrike" cap="none" normalizeH="0" baseline="0" dirty="0" smtClean="0">
                          <a:ln>
                            <a:noFill/>
                          </a:ln>
                          <a:effectLst/>
                          <a:latin typeface="Arial" panose="020B0604020202020204" pitchFamily="34" charset="0"/>
                          <a:cs typeface="Arial" panose="020B0604020202020204" pitchFamily="34" charset="0"/>
                        </a:rPr>
                        <a:t> </a:t>
                      </a:r>
                      <a:r>
                        <a:rPr kumimoji="0" lang="en-US" altLang="en-US" sz="2400" u="none" strike="noStrike" cap="none" normalizeH="0" baseline="0" dirty="0" err="1" smtClean="0">
                          <a:ln>
                            <a:noFill/>
                          </a:ln>
                          <a:effectLst/>
                          <a:latin typeface="Arial" panose="020B0604020202020204" pitchFamily="34" charset="0"/>
                          <a:cs typeface="Arial" panose="020B0604020202020204" pitchFamily="34" charset="0"/>
                        </a:rPr>
                        <a:t>từ</a:t>
                      </a:r>
                      <a:endParaRPr kumimoji="0" lang="en-US" altLang="en-US" sz="2400" b="1"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altLang="en-US" sz="2400" kern="1200" dirty="0" err="1" smtClean="0">
                          <a:latin typeface="Arial" panose="020B0604020202020204" pitchFamily="34" charset="0"/>
                          <a:cs typeface="Arial" panose="020B0604020202020204" pitchFamily="34" charset="0"/>
                        </a:rPr>
                        <a:t>Là</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những</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từ</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được</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thêm</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vào</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câu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để</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cấu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tạo</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câu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nghi</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vấn</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cầu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khiến</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cảm</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thán</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và</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biểu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thị</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các</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sắc</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thái</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tình</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cảm</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của</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người</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nói</a:t>
                      </a:r>
                      <a:r>
                        <a:rPr lang="en-US" altLang="en-US" sz="2400" kern="1200" dirty="0" smtClean="0">
                          <a:latin typeface="Arial" panose="020B0604020202020204" pitchFamily="34" charset="0"/>
                          <a:cs typeface="Arial" panose="020B0604020202020204" pitchFamily="34" charset="0"/>
                        </a:rPr>
                        <a:t>.</a:t>
                      </a:r>
                      <a:endParaRPr lang="en-US" sz="2400" b="1" i="0" strike="noStrike" kern="1200" cap="none" spc="-100" normalizeH="0" baseline="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1668505"/>
                  </a:ext>
                </a:extLst>
              </a:tr>
              <a:tr h="370840">
                <a:tc>
                  <a:txBody>
                    <a:bodyPr/>
                    <a:lstStyle/>
                    <a:p>
                      <a:pPr>
                        <a:lnSpc>
                          <a:spcPct val="98000"/>
                        </a:lnSpc>
                      </a:pPr>
                      <a:r>
                        <a:rPr lang="en-US" sz="2400" dirty="0" smtClean="0">
                          <a:latin typeface="Arial" panose="020B0604020202020204" pitchFamily="34" charset="0"/>
                          <a:cs typeface="Arial" panose="020B0604020202020204" pitchFamily="34" charset="0"/>
                        </a:rPr>
                        <a:t>4</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sz="2400" kern="1200" dirty="0" err="1" smtClean="0">
                          <a:effectLst/>
                          <a:latin typeface="Arial" panose="020B0604020202020204" pitchFamily="34" charset="0"/>
                          <a:cs typeface="Arial" panose="020B0604020202020204" pitchFamily="34" charset="0"/>
                        </a:rPr>
                        <a:t>Câu</a:t>
                      </a:r>
                      <a:r>
                        <a:rPr lang="en-US" sz="2400" kern="1200" dirty="0" smtClean="0">
                          <a:effectLst/>
                          <a:latin typeface="Arial" panose="020B0604020202020204" pitchFamily="34" charset="0"/>
                          <a:cs typeface="Arial" panose="020B0604020202020204" pitchFamily="34" charset="0"/>
                        </a:rPr>
                        <a:t> </a:t>
                      </a:r>
                      <a:r>
                        <a:rPr lang="en-US" sz="2400" kern="1200" dirty="0" err="1">
                          <a:effectLst/>
                          <a:latin typeface="Arial" panose="020B0604020202020204" pitchFamily="34" charset="0"/>
                          <a:cs typeface="Arial" panose="020B0604020202020204" pitchFamily="34" charset="0"/>
                        </a:rPr>
                        <a:t>ghép</a:t>
                      </a:r>
                      <a:endParaRPr lang="en-US" sz="2400" b="1" kern="1200" dirty="0">
                        <a:solidFill>
                          <a:srgbClr val="FF0000"/>
                        </a:solidFill>
                        <a:effectLst/>
                        <a:latin typeface="Arial" panose="020B0604020202020204" pitchFamily="34" charset="0"/>
                        <a:ea typeface="+mn-ea"/>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altLang="en-US" sz="2400" kern="1200" dirty="0" err="1" smtClean="0">
                          <a:latin typeface="Arial" panose="020B0604020202020204" pitchFamily="34" charset="0"/>
                          <a:cs typeface="Arial" panose="020B0604020202020204" pitchFamily="34" charset="0"/>
                        </a:rPr>
                        <a:t>Là</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những</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câu</a:t>
                      </a:r>
                      <a:r>
                        <a:rPr lang="en-US" altLang="en-US" sz="2400" kern="1200" dirty="0" smtClean="0">
                          <a:latin typeface="Arial" panose="020B0604020202020204" pitchFamily="34" charset="0"/>
                          <a:cs typeface="Arial" panose="020B0604020202020204" pitchFamily="34" charset="0"/>
                        </a:rPr>
                        <a:t> do </a:t>
                      </a:r>
                      <a:r>
                        <a:rPr lang="en-US" altLang="en-US" sz="2400" kern="1200" dirty="0" err="1" smtClean="0">
                          <a:latin typeface="Arial" panose="020B0604020202020204" pitchFamily="34" charset="0"/>
                          <a:cs typeface="Arial" panose="020B0604020202020204" pitchFamily="34" charset="0"/>
                        </a:rPr>
                        <a:t>hai</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hoặc</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nhiều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cụm</a:t>
                      </a:r>
                      <a:r>
                        <a:rPr lang="en-US" altLang="en-US" sz="2400" kern="1200" dirty="0" smtClean="0">
                          <a:latin typeface="Arial" panose="020B0604020202020204" pitchFamily="34" charset="0"/>
                          <a:cs typeface="Arial" panose="020B0604020202020204" pitchFamily="34" charset="0"/>
                        </a:rPr>
                        <a:t> C – V </a:t>
                      </a:r>
                      <a:r>
                        <a:rPr lang="en-US" altLang="en-US" sz="2400" kern="1200" dirty="0" err="1" smtClean="0">
                          <a:latin typeface="Arial" panose="020B0604020202020204" pitchFamily="34" charset="0"/>
                          <a:cs typeface="Arial" panose="020B0604020202020204" pitchFamily="34" charset="0"/>
                        </a:rPr>
                        <a:t>không</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bao</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chứa</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nhau</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tạo</a:t>
                      </a:r>
                      <a:r>
                        <a:rPr lang="en-US" altLang="en-US" sz="2400" kern="1200" dirty="0" smtClean="0">
                          <a:latin typeface="Arial" panose="020B0604020202020204" pitchFamily="34" charset="0"/>
                          <a:cs typeface="Arial" panose="020B0604020202020204" pitchFamily="34" charset="0"/>
                        </a:rPr>
                        <a:t> </a:t>
                      </a:r>
                      <a:r>
                        <a:rPr lang="en-US" altLang="en-US" sz="2400" kern="1200" dirty="0" err="1" smtClean="0">
                          <a:latin typeface="Arial" panose="020B0604020202020204" pitchFamily="34" charset="0"/>
                          <a:cs typeface="Arial" panose="020B0604020202020204" pitchFamily="34" charset="0"/>
                        </a:rPr>
                        <a:t>thành</a:t>
                      </a:r>
                      <a:r>
                        <a:rPr lang="en-US" altLang="en-US" sz="2400" kern="1200" dirty="0" smtClean="0">
                          <a:latin typeface="Arial" panose="020B0604020202020204" pitchFamily="34" charset="0"/>
                          <a:cs typeface="Arial" panose="020B0604020202020204" pitchFamily="34" charset="0"/>
                        </a:rPr>
                        <a:t>.</a:t>
                      </a:r>
                      <a:endParaRPr lang="en-US" altLang="en-US" sz="2400" b="1" i="1" kern="1200" dirty="0" smtClean="0">
                        <a:solidFill>
                          <a:schemeClr val="tx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058161"/>
                  </a:ext>
                </a:extLst>
              </a:tr>
              <a:tr h="370840">
                <a:tc>
                  <a:txBody>
                    <a:bodyPr/>
                    <a:lstStyle/>
                    <a:p>
                      <a:pPr>
                        <a:lnSpc>
                          <a:spcPct val="98000"/>
                        </a:lnSpc>
                      </a:pPr>
                      <a:r>
                        <a:rPr lang="en-US" sz="2400" dirty="0" smtClean="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98000"/>
                        </a:lnSpc>
                      </a:pP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ngoặc</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đơn</a:t>
                      </a:r>
                      <a:endParaRPr lang="en-US" sz="2400" b="1" kern="1200" baseline="0" dirty="0">
                        <a:solidFill>
                          <a:srgbClr val="FF0000"/>
                        </a:solidFill>
                        <a:latin typeface="Arial" panose="020B0604020202020204" pitchFamily="34" charset="0"/>
                        <a:ea typeface="+mn-ea"/>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98000"/>
                        </a:lnSpc>
                        <a:spcBef>
                          <a:spcPts val="0"/>
                        </a:spcBef>
                        <a:spcAft>
                          <a:spcPts val="0"/>
                        </a:spcAft>
                        <a:buClrTx/>
                        <a:buSzTx/>
                        <a:buFontTx/>
                        <a:buNone/>
                        <a:tabLst/>
                        <a:defRPr/>
                      </a:pPr>
                      <a:r>
                        <a:rPr lang="en-US" altLang="en-US" sz="2400" dirty="0" err="1" smtClean="0">
                          <a:latin typeface="Arial" panose="020B0604020202020204" pitchFamily="34" charset="0"/>
                          <a:cs typeface="Arial" panose="020B0604020202020204" pitchFamily="34" charset="0"/>
                        </a:rPr>
                        <a:t>Dùng</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để</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đánh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phần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chú</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thích</a:t>
                      </a:r>
                      <a:r>
                        <a:rPr lang="en-US" altLang="en-US" sz="2400" dirty="0" smtClean="0">
                          <a:latin typeface="Arial" panose="020B0604020202020204" pitchFamily="34" charset="0"/>
                          <a:cs typeface="Arial" panose="020B0604020202020204" pitchFamily="34" charset="0"/>
                        </a:rPr>
                        <a:t>,</a:t>
                      </a:r>
                      <a:r>
                        <a:rPr lang="en-US" altLang="en-US" sz="2400" baseline="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giải</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thích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thuyết</a:t>
                      </a:r>
                      <a:r>
                        <a:rPr lang="en-US" altLang="en-US" sz="2400" dirty="0" smtClean="0">
                          <a:latin typeface="Arial" panose="020B0604020202020204" pitchFamily="34" charset="0"/>
                          <a:cs typeface="Arial" panose="020B0604020202020204" pitchFamily="34" charset="0"/>
                        </a:rPr>
                        <a:t> minh, </a:t>
                      </a:r>
                      <a:r>
                        <a:rPr lang="en-US" altLang="en-US" sz="2400" dirty="0" err="1" smtClean="0">
                          <a:latin typeface="Arial" panose="020B0604020202020204" pitchFamily="34" charset="0"/>
                          <a:cs typeface="Arial" panose="020B0604020202020204" pitchFamily="34" charset="0"/>
                        </a:rPr>
                        <a:t>bổ</a:t>
                      </a:r>
                      <a:r>
                        <a:rPr lang="en-US" altLang="en-US" sz="2400" dirty="0" smtClean="0">
                          <a:latin typeface="Arial" panose="020B0604020202020204" pitchFamily="34" charset="0"/>
                          <a:cs typeface="Arial" panose="020B0604020202020204" pitchFamily="34" charset="0"/>
                        </a:rPr>
                        <a:t> sung them.</a:t>
                      </a:r>
                      <a:endParaRPr lang="en-US" altLang="en-US" sz="24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3488676"/>
                  </a:ext>
                </a:extLst>
              </a:tr>
              <a:tr h="370840">
                <a:tc>
                  <a:txBody>
                    <a:bodyPr/>
                    <a:lstStyle/>
                    <a:p>
                      <a:pPr>
                        <a:lnSpc>
                          <a:spcPct val="98000"/>
                        </a:lnSpc>
                      </a:pPr>
                      <a:r>
                        <a:rPr lang="en-US" sz="2400" dirty="0" smtClean="0">
                          <a:latin typeface="Arial" panose="020B0604020202020204" pitchFamily="34" charset="0"/>
                          <a:cs typeface="Arial" panose="020B0604020202020204" pitchFamily="34" charset="0"/>
                        </a:rPr>
                        <a:t>6</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98000"/>
                        </a:lnSpc>
                      </a:pP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hai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chấm</a:t>
                      </a:r>
                      <a:r>
                        <a:rPr lang="en-US" altLang="en-US" sz="2400" dirty="0">
                          <a:latin typeface="Arial" panose="020B0604020202020204" pitchFamily="34" charset="0"/>
                          <a:cs typeface="Arial" panose="020B0604020202020204" pitchFamily="34" charset="0"/>
                        </a:rPr>
                        <a:t> </a:t>
                      </a:r>
                      <a:r>
                        <a:rPr lang="en-US" sz="2400" kern="1200" baseline="0" dirty="0">
                          <a:latin typeface="Arial" panose="020B0604020202020204" pitchFamily="34" charset="0"/>
                          <a:cs typeface="Arial" panose="020B0604020202020204" pitchFamily="34" charset="0"/>
                        </a:rPr>
                        <a:t> </a:t>
                      </a:r>
                      <a:endParaRPr lang="en-US" sz="2400" b="1" kern="1200" baseline="0" dirty="0">
                        <a:solidFill>
                          <a:schemeClr val="tx1"/>
                        </a:solidFill>
                        <a:latin typeface="Arial" panose="020B0604020202020204" pitchFamily="34" charset="0"/>
                        <a:ea typeface="+mn-ea"/>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98000"/>
                        </a:lnSpc>
                      </a:pPr>
                      <a:r>
                        <a:rPr lang="en-US" altLang="en-US" sz="2400" dirty="0" err="1" smtClean="0">
                          <a:latin typeface="Arial" panose="020B0604020202020204" pitchFamily="34" charset="0"/>
                          <a:cs typeface="Arial" panose="020B0604020202020204" pitchFamily="34" charset="0"/>
                        </a:rPr>
                        <a:t>Dùng</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để</a:t>
                      </a:r>
                      <a:r>
                        <a:rPr lang="en-US" altLang="en-US" sz="2400" dirty="0" smtClean="0">
                          <a:latin typeface="Arial" panose="020B0604020202020204" pitchFamily="34" charset="0"/>
                          <a:cs typeface="Arial" panose="020B0604020202020204" pitchFamily="34" charset="0"/>
                        </a:rPr>
                        <a:t>:  - </a:t>
                      </a:r>
                      <a:r>
                        <a:rPr lang="en-US" altLang="en-US" sz="2400" dirty="0" err="1" smtClean="0">
                          <a:latin typeface="Arial" panose="020B0604020202020204" pitchFamily="34" charset="0"/>
                          <a:cs typeface="Arial" panose="020B0604020202020204" pitchFamily="34" charset="0"/>
                        </a:rPr>
                        <a:t>Báo</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trước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phần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chú</a:t>
                      </a:r>
                      <a:r>
                        <a:rPr lang="en-US" altLang="en-US" sz="2400" baseline="0" dirty="0" smtClean="0">
                          <a:latin typeface="Arial" panose="020B0604020202020204" pitchFamily="34" charset="0"/>
                          <a:cs typeface="Arial" panose="020B0604020202020204" pitchFamily="34" charset="0"/>
                        </a:rPr>
                        <a:t> </a:t>
                      </a:r>
                      <a:r>
                        <a:rPr lang="en-US" altLang="en-US" sz="2400" baseline="0" dirty="0" err="1" smtClean="0">
                          <a:latin typeface="Arial" panose="020B0604020202020204" pitchFamily="34" charset="0"/>
                          <a:cs typeface="Arial" panose="020B0604020202020204" pitchFamily="34" charset="0"/>
                        </a:rPr>
                        <a:t>thích</a:t>
                      </a:r>
                      <a:r>
                        <a:rPr lang="en-US" altLang="en-US" sz="2400" baseline="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giải</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thích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thuyết</a:t>
                      </a:r>
                      <a:r>
                        <a:rPr lang="en-US" altLang="en-US" sz="2400" dirty="0" smtClean="0">
                          <a:latin typeface="Arial" panose="020B0604020202020204" pitchFamily="34" charset="0"/>
                          <a:cs typeface="Arial" panose="020B0604020202020204" pitchFamily="34" charset="0"/>
                        </a:rPr>
                        <a:t> minh</a:t>
                      </a:r>
                    </a:p>
                    <a:p>
                      <a:pPr>
                        <a:lnSpc>
                          <a:spcPct val="98000"/>
                        </a:lnSpc>
                      </a:pPr>
                      <a:r>
                        <a:rPr lang="en-US" altLang="en-US" sz="2400" dirty="0" smtClean="0">
                          <a:latin typeface="Arial" panose="020B0604020202020204" pitchFamily="34" charset="0"/>
                          <a:cs typeface="Arial" panose="020B0604020202020204" pitchFamily="34" charset="0"/>
                        </a:rPr>
                        <a:t>	           - </a:t>
                      </a:r>
                      <a:r>
                        <a:rPr lang="en-US" altLang="en-US" sz="2400" dirty="0" err="1" smtClean="0">
                          <a:latin typeface="Arial" panose="020B0604020202020204" pitchFamily="34" charset="0"/>
                          <a:cs typeface="Arial" panose="020B0604020202020204" pitchFamily="34" charset="0"/>
                        </a:rPr>
                        <a:t>Báo</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trước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lời</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dẫn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trực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tiếp</a:t>
                      </a:r>
                      <a:r>
                        <a:rPr lang="en-US" altLang="en-US" sz="2400" dirty="0" smtClean="0">
                          <a:latin typeface="Arial" panose="020B0604020202020204" pitchFamily="34" charset="0"/>
                          <a:cs typeface="Arial" panose="020B0604020202020204" pitchFamily="34" charset="0"/>
                        </a:rPr>
                        <a:t> hay </a:t>
                      </a:r>
                      <a:r>
                        <a:rPr lang="en-US" altLang="en-US" sz="2400" dirty="0" err="1" smtClean="0">
                          <a:latin typeface="Arial" panose="020B0604020202020204" pitchFamily="34" charset="0"/>
                          <a:cs typeface="Arial" panose="020B0604020202020204" pitchFamily="34" charset="0"/>
                        </a:rPr>
                        <a:t>lời</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đối</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thoại</a:t>
                      </a:r>
                      <a:endParaRPr lang="en-US" altLang="en-US" sz="2400" b="0" dirty="0" smtClean="0">
                        <a:solidFill>
                          <a:schemeClr val="dk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8229108"/>
                  </a:ext>
                </a:extLst>
              </a:tr>
              <a:tr h="1386743">
                <a:tc>
                  <a:txBody>
                    <a:bodyPr/>
                    <a:lstStyle/>
                    <a:p>
                      <a:pPr>
                        <a:lnSpc>
                          <a:spcPct val="98000"/>
                        </a:lnSpc>
                      </a:pPr>
                      <a:r>
                        <a:rPr lang="en-US" sz="2400" dirty="0" smtClean="0">
                          <a:latin typeface="Arial" panose="020B0604020202020204" pitchFamily="34" charset="0"/>
                          <a:cs typeface="Arial" panose="020B0604020202020204" pitchFamily="34" charset="0"/>
                        </a:rPr>
                        <a:t>7</a:t>
                      </a:r>
                      <a:endParaRPr lang="en-US"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98000"/>
                        </a:lnSpc>
                      </a:pP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ngoặc</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kép</a:t>
                      </a:r>
                      <a:r>
                        <a:rPr lang="en-US" altLang="en-US" sz="2400" dirty="0">
                          <a:latin typeface="Arial" panose="020B0604020202020204" pitchFamily="34" charset="0"/>
                          <a:cs typeface="Arial" panose="020B0604020202020204" pitchFamily="34" charset="0"/>
                        </a:rPr>
                        <a:t> </a:t>
                      </a:r>
                      <a:endParaRPr lang="en-US" sz="2400" b="1" kern="1200" baseline="0" dirty="0">
                        <a:solidFill>
                          <a:srgbClr val="FF0000"/>
                        </a:solidFill>
                        <a:latin typeface="Arial" panose="020B0604020202020204" pitchFamily="34" charset="0"/>
                        <a:ea typeface="+mn-ea"/>
                        <a:cs typeface="Arial" panose="020B0604020202020204" pitchFamily="34" charset="0"/>
                      </a:endParaRPr>
                    </a:p>
                  </a:txBody>
                  <a:tcPr marL="121920" marR="121920" marT="60960" marB="609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98000"/>
                        </a:lnSpc>
                      </a:pP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ngoặc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kép</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dùng</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để</a:t>
                      </a:r>
                      <a:r>
                        <a:rPr lang="en-US" altLang="en-US" sz="2400" dirty="0" smtClean="0">
                          <a:latin typeface="Arial" panose="020B0604020202020204" pitchFamily="34" charset="0"/>
                          <a:cs typeface="Arial" panose="020B0604020202020204" pitchFamily="34" charset="0"/>
                        </a:rPr>
                        <a:t> :</a:t>
                      </a:r>
                    </a:p>
                    <a:p>
                      <a:pPr>
                        <a:lnSpc>
                          <a:spcPct val="98000"/>
                        </a:lnSpc>
                      </a:pP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Đánh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từ</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ngữ</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câu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đoạn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dẫn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trực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tiếp</a:t>
                      </a:r>
                      <a:r>
                        <a:rPr lang="en-US" altLang="en-US" sz="2400" dirty="0" smtClean="0">
                          <a:latin typeface="Arial" panose="020B0604020202020204" pitchFamily="34" charset="0"/>
                          <a:cs typeface="Arial" panose="020B0604020202020204" pitchFamily="34" charset="0"/>
                        </a:rPr>
                        <a:t>. </a:t>
                      </a:r>
                    </a:p>
                    <a:p>
                      <a:pPr>
                        <a:lnSpc>
                          <a:spcPct val="98000"/>
                        </a:lnSpc>
                      </a:pP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Đánh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từ</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ngữ</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hiểu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theo</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nghĩa</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đặc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biệt</a:t>
                      </a:r>
                      <a:r>
                        <a:rPr lang="en-US" altLang="en-US" sz="2400" dirty="0" smtClean="0">
                          <a:latin typeface="Arial" panose="020B0604020202020204" pitchFamily="34" charset="0"/>
                          <a:cs typeface="Arial" panose="020B0604020202020204" pitchFamily="34" charset="0"/>
                        </a:rPr>
                        <a:t> hay </a:t>
                      </a:r>
                      <a:r>
                        <a:rPr lang="en-US" altLang="en-US" sz="2400" dirty="0" err="1" smtClean="0">
                          <a:latin typeface="Arial" panose="020B0604020202020204" pitchFamily="34" charset="0"/>
                          <a:cs typeface="Arial" panose="020B0604020202020204" pitchFamily="34" charset="0"/>
                        </a:rPr>
                        <a:t>hàm</a:t>
                      </a:r>
                      <a:r>
                        <a:rPr lang="en-US" altLang="en-US" sz="2400" dirty="0" smtClean="0">
                          <a:latin typeface="Arial" panose="020B0604020202020204" pitchFamily="34" charset="0"/>
                          <a:cs typeface="Arial" panose="020B0604020202020204" pitchFamily="34" charset="0"/>
                        </a:rPr>
                        <a:t> ý </a:t>
                      </a:r>
                      <a:r>
                        <a:rPr lang="en-US" altLang="en-US" sz="2400" dirty="0" err="1" smtClean="0">
                          <a:latin typeface="Arial" panose="020B0604020202020204" pitchFamily="34" charset="0"/>
                          <a:cs typeface="Arial" panose="020B0604020202020204" pitchFamily="34" charset="0"/>
                        </a:rPr>
                        <a:t>mỉa</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mai</a:t>
                      </a:r>
                      <a:r>
                        <a:rPr lang="en-US" altLang="en-US" sz="2400" dirty="0" smtClean="0">
                          <a:latin typeface="Arial" panose="020B0604020202020204" pitchFamily="34" charset="0"/>
                          <a:cs typeface="Arial" panose="020B0604020202020204" pitchFamily="34" charset="0"/>
                        </a:rPr>
                        <a:t>.</a:t>
                      </a:r>
                    </a:p>
                    <a:p>
                      <a:pPr>
                        <a:lnSpc>
                          <a:spcPct val="98000"/>
                        </a:lnSpc>
                      </a:pP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Đánh</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dấu</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tên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tác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phẩm</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tờ</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báo</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tập</a:t>
                      </a:r>
                      <a:r>
                        <a:rPr lang="en-US" altLang="en-US" sz="2400" dirty="0" smtClean="0">
                          <a:latin typeface="Arial" panose="020B0604020202020204" pitchFamily="34" charset="0"/>
                          <a:cs typeface="Arial" panose="020B0604020202020204" pitchFamily="34" charset="0"/>
                        </a:rPr>
                        <a:t> san,…</a:t>
                      </a:r>
                      <a:r>
                        <a:rPr lang="en-US" altLang="en-US" sz="2400" dirty="0" err="1" smtClean="0">
                          <a:latin typeface="Arial" panose="020B0604020202020204" pitchFamily="34" charset="0"/>
                          <a:cs typeface="Arial" panose="020B0604020202020204" pitchFamily="34" charset="0"/>
                        </a:rPr>
                        <a:t>được</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dẫn</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đến</a:t>
                      </a:r>
                      <a:r>
                        <a:rPr lang="en-US" altLang="en-US" sz="2400" dirty="0" smtClean="0">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07261"/>
                  </a:ext>
                </a:extLst>
              </a:tr>
            </a:tbl>
          </a:graphicData>
        </a:graphic>
      </p:graphicFrame>
    </p:spTree>
    <p:extLst>
      <p:ext uri="{BB962C8B-B14F-4D97-AF65-F5344CB8AC3E}">
        <p14:creationId xmlns:p14="http://schemas.microsoft.com/office/powerpoint/2010/main" val="2008936544"/>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0000"/>
              </a:lnSpc>
            </a:pPr>
            <a:r>
              <a:rPr lang="en-US" sz="3500" b="1" dirty="0" err="1" smtClean="0">
                <a:latin typeface="Arial" panose="020B0604020202020204" pitchFamily="34" charset="0"/>
                <a:cs typeface="Arial" panose="020B0604020202020204" pitchFamily="34" charset="0"/>
              </a:rPr>
              <a:t>Bài</a:t>
            </a:r>
            <a:r>
              <a:rPr lang="en-US" sz="3500" b="1" dirty="0" smtClean="0">
                <a:latin typeface="Arial" panose="020B0604020202020204" pitchFamily="34" charset="0"/>
                <a:cs typeface="Arial" panose="020B0604020202020204" pitchFamily="34" charset="0"/>
              </a:rPr>
              <a:t> </a:t>
            </a:r>
            <a:r>
              <a:rPr lang="en-US" sz="3500" b="1" dirty="0" err="1" smtClean="0">
                <a:latin typeface="Arial" panose="020B0604020202020204" pitchFamily="34" charset="0"/>
                <a:cs typeface="Arial" panose="020B0604020202020204" pitchFamily="34" charset="0"/>
              </a:rPr>
              <a:t>tập</a:t>
            </a:r>
            <a:r>
              <a:rPr lang="en-US" sz="3500" b="1" dirty="0" smtClean="0">
                <a:latin typeface="Arial" panose="020B0604020202020204" pitchFamily="34" charset="0"/>
                <a:cs typeface="Arial" panose="020B0604020202020204" pitchFamily="34" charset="0"/>
              </a:rPr>
              <a:t> 1: </a:t>
            </a:r>
            <a:r>
              <a:rPr lang="en-US" sz="3500" dirty="0" err="1" smtClean="0">
                <a:latin typeface="Arial" panose="020B0604020202020204" pitchFamily="34" charset="0"/>
                <a:cs typeface="Arial" panose="020B0604020202020204" pitchFamily="34" charset="0"/>
              </a:rPr>
              <a:t>Bài</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tập</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phát</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hiện</a:t>
            </a:r>
            <a:r>
              <a:rPr lang="en-US" sz="3500" dirty="0">
                <a:latin typeface="Arial" panose="020B0604020202020204" pitchFamily="34" charset="0"/>
                <a:cs typeface="Arial" panose="020B0604020202020204" pitchFamily="34" charset="0"/>
              </a:rPr>
              <a:t> </a:t>
            </a:r>
            <a:r>
              <a:rPr lang="en-US" sz="3500" dirty="0" smtClean="0">
                <a:latin typeface="Arial" panose="020B0604020202020204" pitchFamily="34" charset="0"/>
                <a:cs typeface="Arial" panose="020B0604020202020204" pitchFamily="34" charset="0"/>
              </a:rPr>
              <a:t/>
            </a:r>
            <a:br>
              <a:rPr lang="en-US" sz="3500" dirty="0" smtClean="0">
                <a:latin typeface="Arial" panose="020B0604020202020204" pitchFamily="34" charset="0"/>
                <a:cs typeface="Arial" panose="020B0604020202020204" pitchFamily="34" charset="0"/>
              </a:rPr>
            </a:br>
            <a:r>
              <a:rPr lang="en-US" sz="3500" i="1" dirty="0" smtClean="0">
                <a:latin typeface="Arial" panose="020B0604020202020204" pitchFamily="34" charset="0"/>
                <a:cs typeface="Arial" panose="020B0604020202020204" pitchFamily="34" charset="0"/>
              </a:rPr>
              <a:t>(</a:t>
            </a:r>
            <a:r>
              <a:rPr lang="en-US" sz="3500" i="1" dirty="0" err="1" smtClean="0">
                <a:latin typeface="Arial" panose="020B0604020202020204" pitchFamily="34" charset="0"/>
                <a:cs typeface="Arial" panose="020B0604020202020204" pitchFamily="34" charset="0"/>
              </a:rPr>
              <a:t>thảo</a:t>
            </a:r>
            <a:r>
              <a:rPr lang="en-US" sz="3500" i="1" dirty="0" smtClean="0">
                <a:latin typeface="Arial" panose="020B0604020202020204" pitchFamily="34" charset="0"/>
                <a:cs typeface="Arial" panose="020B0604020202020204" pitchFamily="34" charset="0"/>
              </a:rPr>
              <a:t> </a:t>
            </a:r>
            <a:r>
              <a:rPr lang="en-US" sz="3500" i="1" dirty="0" err="1" smtClean="0">
                <a:latin typeface="Arial" panose="020B0604020202020204" pitchFamily="34" charset="0"/>
                <a:cs typeface="Arial" panose="020B0604020202020204" pitchFamily="34" charset="0"/>
              </a:rPr>
              <a:t>luận</a:t>
            </a:r>
            <a:r>
              <a:rPr lang="en-US" sz="3500" i="1" dirty="0" smtClean="0">
                <a:latin typeface="Arial" panose="020B0604020202020204" pitchFamily="34" charset="0"/>
                <a:cs typeface="Arial" panose="020B0604020202020204" pitchFamily="34" charset="0"/>
              </a:rPr>
              <a:t> </a:t>
            </a:r>
            <a:r>
              <a:rPr lang="en-US" sz="3500" i="1" dirty="0" err="1" smtClean="0">
                <a:latin typeface="Arial" panose="020B0604020202020204" pitchFamily="34" charset="0"/>
                <a:cs typeface="Arial" panose="020B0604020202020204" pitchFamily="34" charset="0"/>
              </a:rPr>
              <a:t>nhóm</a:t>
            </a:r>
            <a:r>
              <a:rPr lang="en-US" sz="3500" i="1" dirty="0" smtClean="0">
                <a:latin typeface="Arial" panose="020B0604020202020204" pitchFamily="34" charset="0"/>
                <a:cs typeface="Arial" panose="020B0604020202020204" pitchFamily="34" charset="0"/>
              </a:rPr>
              <a:t> </a:t>
            </a:r>
            <a:r>
              <a:rPr lang="en-US" sz="3500" i="1" dirty="0" err="1" smtClean="0">
                <a:latin typeface="Arial" panose="020B0604020202020204" pitchFamily="34" charset="0"/>
                <a:cs typeface="Arial" panose="020B0604020202020204" pitchFamily="34" charset="0"/>
              </a:rPr>
              <a:t>đôi</a:t>
            </a:r>
            <a:r>
              <a:rPr lang="en-US" sz="3500" i="1" dirty="0" smtClean="0">
                <a:latin typeface="Arial" panose="020B0604020202020204" pitchFamily="34" charset="0"/>
                <a:cs typeface="Arial" panose="020B0604020202020204" pitchFamily="34" charset="0"/>
              </a:rPr>
              <a:t> – 2 </a:t>
            </a:r>
            <a:r>
              <a:rPr lang="en-US" sz="3500" i="1" dirty="0" err="1" smtClean="0">
                <a:latin typeface="Arial" panose="020B0604020202020204" pitchFamily="34" charset="0"/>
                <a:cs typeface="Arial" panose="020B0604020202020204" pitchFamily="34" charset="0"/>
              </a:rPr>
              <a:t>phút</a:t>
            </a:r>
            <a:r>
              <a:rPr lang="en-US" sz="3500" i="1" dirty="0" smtClean="0">
                <a:latin typeface="Arial" panose="020B0604020202020204" pitchFamily="34" charset="0"/>
                <a:cs typeface="Arial" panose="020B0604020202020204" pitchFamily="34" charset="0"/>
              </a:rPr>
              <a:t>)</a:t>
            </a:r>
            <a:endParaRPr lang="en-US" sz="35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54972" y="2179320"/>
            <a:ext cx="8915400" cy="4724400"/>
          </a:xfrm>
        </p:spPr>
        <p:txBody>
          <a:bodyPr>
            <a:normAutofit/>
          </a:bodyPr>
          <a:lstStyle/>
          <a:p>
            <a:pPr marL="0" indent="0">
              <a:lnSpc>
                <a:spcPct val="140000"/>
              </a:lnSpc>
              <a:buNone/>
            </a:pPr>
            <a:r>
              <a:rPr lang="en-US" sz="2500" b="1" u="sng" dirty="0" err="1" smtClean="0">
                <a:solidFill>
                  <a:schemeClr val="tx1"/>
                </a:solidFill>
              </a:rPr>
              <a:t>Câu</a:t>
            </a:r>
            <a:r>
              <a:rPr lang="en-US" sz="2500" b="1" u="sng" dirty="0" smtClean="0">
                <a:solidFill>
                  <a:schemeClr val="tx1"/>
                </a:solidFill>
              </a:rPr>
              <a:t> 1:</a:t>
            </a:r>
            <a:r>
              <a:rPr lang="en-US" sz="2500" dirty="0" smtClean="0">
                <a:solidFill>
                  <a:schemeClr val="tx1"/>
                </a:solidFill>
              </a:rPr>
              <a:t> </a:t>
            </a:r>
            <a:r>
              <a:rPr lang="en-US" sz="2500" dirty="0" err="1" smtClean="0">
                <a:solidFill>
                  <a:schemeClr val="tx1"/>
                </a:solidFill>
              </a:rPr>
              <a:t>Tìm</a:t>
            </a:r>
            <a:r>
              <a:rPr lang="en-US" sz="2500" dirty="0">
                <a:solidFill>
                  <a:schemeClr val="tx1"/>
                </a:solidFill>
              </a:rPr>
              <a:t> </a:t>
            </a:r>
            <a:r>
              <a:rPr lang="en-US" sz="2500" dirty="0" err="1" smtClean="0">
                <a:solidFill>
                  <a:schemeClr val="tx1"/>
                </a:solidFill>
              </a:rPr>
              <a:t>câu</a:t>
            </a:r>
            <a:r>
              <a:rPr lang="en-US" sz="2500" dirty="0" smtClean="0">
                <a:solidFill>
                  <a:schemeClr val="tx1"/>
                </a:solidFill>
              </a:rPr>
              <a:t> </a:t>
            </a:r>
            <a:r>
              <a:rPr lang="en-US" sz="2500" dirty="0" err="1" smtClean="0">
                <a:solidFill>
                  <a:schemeClr val="tx1"/>
                </a:solidFill>
              </a:rPr>
              <a:t>văn</a:t>
            </a:r>
            <a:r>
              <a:rPr lang="en-US" sz="2500" dirty="0" smtClean="0">
                <a:solidFill>
                  <a:schemeClr val="tx1"/>
                </a:solidFill>
              </a:rPr>
              <a:t> </a:t>
            </a:r>
            <a:r>
              <a:rPr lang="en-US" sz="2500" dirty="0" err="1" smtClean="0">
                <a:solidFill>
                  <a:schemeClr val="tx1"/>
                </a:solidFill>
              </a:rPr>
              <a:t>có</a:t>
            </a:r>
            <a:r>
              <a:rPr lang="en-US" sz="2500" dirty="0" smtClean="0">
                <a:solidFill>
                  <a:schemeClr val="tx1"/>
                </a:solidFill>
              </a:rPr>
              <a:t> </a:t>
            </a:r>
            <a:r>
              <a:rPr lang="en-US" sz="2500" dirty="0" err="1" smtClean="0">
                <a:solidFill>
                  <a:schemeClr val="tx1"/>
                </a:solidFill>
              </a:rPr>
              <a:t>sử</a:t>
            </a:r>
            <a:r>
              <a:rPr lang="en-US" sz="2500" dirty="0" smtClean="0">
                <a:solidFill>
                  <a:schemeClr val="tx1"/>
                </a:solidFill>
              </a:rPr>
              <a:t> </a:t>
            </a:r>
            <a:r>
              <a:rPr lang="en-US" sz="2500" dirty="0" err="1" smtClean="0">
                <a:solidFill>
                  <a:schemeClr val="tx1"/>
                </a:solidFill>
              </a:rPr>
              <a:t>dụng</a:t>
            </a:r>
            <a:r>
              <a:rPr lang="en-US" sz="2500" dirty="0" smtClean="0">
                <a:solidFill>
                  <a:schemeClr val="tx1"/>
                </a:solidFill>
              </a:rPr>
              <a:t> </a:t>
            </a:r>
            <a:r>
              <a:rPr lang="en-US" sz="2500" dirty="0" err="1" smtClean="0">
                <a:solidFill>
                  <a:schemeClr val="tx1"/>
                </a:solidFill>
              </a:rPr>
              <a:t>nói</a:t>
            </a:r>
            <a:r>
              <a:rPr lang="en-US" sz="2500" dirty="0" smtClean="0">
                <a:solidFill>
                  <a:schemeClr val="tx1"/>
                </a:solidFill>
              </a:rPr>
              <a:t> </a:t>
            </a:r>
            <a:r>
              <a:rPr lang="en-US" sz="2500" dirty="0" err="1" smtClean="0">
                <a:solidFill>
                  <a:schemeClr val="tx1"/>
                </a:solidFill>
              </a:rPr>
              <a:t>quá</a:t>
            </a:r>
            <a:r>
              <a:rPr lang="en-US" sz="2500" dirty="0" smtClean="0">
                <a:solidFill>
                  <a:schemeClr val="tx1"/>
                </a:solidFill>
              </a:rPr>
              <a:t> </a:t>
            </a:r>
            <a:r>
              <a:rPr lang="en-US" sz="2500" dirty="0" err="1" smtClean="0">
                <a:solidFill>
                  <a:schemeClr val="tx1"/>
                </a:solidFill>
              </a:rPr>
              <a:t>trong</a:t>
            </a:r>
            <a:r>
              <a:rPr lang="en-US" sz="2500" dirty="0" smtClean="0">
                <a:solidFill>
                  <a:schemeClr val="tx1"/>
                </a:solidFill>
              </a:rPr>
              <a:t> </a:t>
            </a:r>
            <a:r>
              <a:rPr lang="en-US" sz="2500" dirty="0" err="1" smtClean="0">
                <a:solidFill>
                  <a:schemeClr val="tx1"/>
                </a:solidFill>
              </a:rPr>
              <a:t>văn</a:t>
            </a:r>
            <a:r>
              <a:rPr lang="en-US" sz="2500" dirty="0" smtClean="0">
                <a:solidFill>
                  <a:schemeClr val="tx1"/>
                </a:solidFill>
              </a:rPr>
              <a:t> </a:t>
            </a:r>
            <a:r>
              <a:rPr lang="en-US" sz="2500" dirty="0" err="1" smtClean="0">
                <a:solidFill>
                  <a:schemeClr val="tx1"/>
                </a:solidFill>
              </a:rPr>
              <a:t>bản</a:t>
            </a:r>
            <a:r>
              <a:rPr lang="en-US" sz="2500" dirty="0" smtClean="0">
                <a:solidFill>
                  <a:schemeClr val="tx1"/>
                </a:solidFill>
              </a:rPr>
              <a:t> “</a:t>
            </a:r>
            <a:r>
              <a:rPr lang="en-US" sz="2500" dirty="0" err="1" smtClean="0">
                <a:solidFill>
                  <a:schemeClr val="tx1"/>
                </a:solidFill>
              </a:rPr>
              <a:t>Trong</a:t>
            </a:r>
            <a:r>
              <a:rPr lang="en-US" sz="2500" dirty="0" smtClean="0">
                <a:solidFill>
                  <a:schemeClr val="tx1"/>
                </a:solidFill>
              </a:rPr>
              <a:t> </a:t>
            </a:r>
            <a:r>
              <a:rPr lang="en-US" sz="2500" dirty="0" err="1" smtClean="0">
                <a:solidFill>
                  <a:schemeClr val="tx1"/>
                </a:solidFill>
              </a:rPr>
              <a:t>lòng</a:t>
            </a:r>
            <a:r>
              <a:rPr lang="en-US" sz="2500" dirty="0" smtClean="0">
                <a:solidFill>
                  <a:schemeClr val="tx1"/>
                </a:solidFill>
              </a:rPr>
              <a:t> </a:t>
            </a:r>
            <a:r>
              <a:rPr lang="en-US" sz="2500" dirty="0" err="1" smtClean="0">
                <a:solidFill>
                  <a:schemeClr val="tx1"/>
                </a:solidFill>
              </a:rPr>
              <a:t>mẹ</a:t>
            </a:r>
            <a:r>
              <a:rPr lang="en-US" sz="2500" dirty="0" smtClean="0">
                <a:solidFill>
                  <a:schemeClr val="tx1"/>
                </a:solidFill>
              </a:rPr>
              <a:t>” </a:t>
            </a:r>
            <a:r>
              <a:rPr lang="en-US" sz="2500" dirty="0" err="1" smtClean="0">
                <a:solidFill>
                  <a:schemeClr val="tx1"/>
                </a:solidFill>
              </a:rPr>
              <a:t>của</a:t>
            </a:r>
            <a:r>
              <a:rPr lang="en-US" sz="2500" dirty="0" smtClean="0">
                <a:solidFill>
                  <a:schemeClr val="tx1"/>
                </a:solidFill>
              </a:rPr>
              <a:t> </a:t>
            </a:r>
            <a:r>
              <a:rPr lang="en-US" sz="2500" dirty="0" err="1" smtClean="0">
                <a:solidFill>
                  <a:schemeClr val="tx1"/>
                </a:solidFill>
              </a:rPr>
              <a:t>Nguyên</a:t>
            </a:r>
            <a:r>
              <a:rPr lang="en-US" sz="2500" dirty="0" smtClean="0">
                <a:solidFill>
                  <a:schemeClr val="tx1"/>
                </a:solidFill>
              </a:rPr>
              <a:t> </a:t>
            </a:r>
            <a:r>
              <a:rPr lang="en-US" sz="2500" dirty="0" err="1" smtClean="0">
                <a:solidFill>
                  <a:schemeClr val="tx1"/>
                </a:solidFill>
              </a:rPr>
              <a:t>Hồng</a:t>
            </a:r>
            <a:endParaRPr lang="en-US" sz="2500" dirty="0" smtClean="0">
              <a:solidFill>
                <a:schemeClr val="tx1"/>
              </a:solidFill>
            </a:endParaRPr>
          </a:p>
          <a:p>
            <a:pPr marL="0" indent="0">
              <a:lnSpc>
                <a:spcPct val="140000"/>
              </a:lnSpc>
              <a:buNone/>
            </a:pPr>
            <a:r>
              <a:rPr lang="en-US" sz="2500" b="1" u="sng" dirty="0" err="1" smtClean="0">
                <a:solidFill>
                  <a:schemeClr val="tx1"/>
                </a:solidFill>
              </a:rPr>
              <a:t>Câu</a:t>
            </a:r>
            <a:r>
              <a:rPr lang="en-US" sz="2500" b="1" u="sng" dirty="0" smtClean="0">
                <a:solidFill>
                  <a:schemeClr val="tx1"/>
                </a:solidFill>
              </a:rPr>
              <a:t> 2: </a:t>
            </a:r>
            <a:r>
              <a:rPr lang="en-US" sz="2500" dirty="0" err="1">
                <a:solidFill>
                  <a:schemeClr val="tx1"/>
                </a:solidFill>
              </a:rPr>
              <a:t>Tìm</a:t>
            </a:r>
            <a:r>
              <a:rPr lang="en-US" sz="2500" dirty="0">
                <a:solidFill>
                  <a:schemeClr val="tx1"/>
                </a:solidFill>
              </a:rPr>
              <a:t> </a:t>
            </a:r>
            <a:r>
              <a:rPr lang="en-US" sz="2500" dirty="0" err="1">
                <a:solidFill>
                  <a:schemeClr val="tx1"/>
                </a:solidFill>
              </a:rPr>
              <a:t>câu</a:t>
            </a:r>
            <a:r>
              <a:rPr lang="en-US" sz="2500" dirty="0">
                <a:solidFill>
                  <a:schemeClr val="tx1"/>
                </a:solidFill>
              </a:rPr>
              <a:t> </a:t>
            </a:r>
            <a:r>
              <a:rPr lang="en-US" sz="2500" dirty="0" err="1">
                <a:solidFill>
                  <a:schemeClr val="tx1"/>
                </a:solidFill>
              </a:rPr>
              <a:t>văn</a:t>
            </a:r>
            <a:r>
              <a:rPr lang="en-US" sz="2500" dirty="0">
                <a:solidFill>
                  <a:schemeClr val="tx1"/>
                </a:solidFill>
              </a:rPr>
              <a:t> </a:t>
            </a:r>
            <a:r>
              <a:rPr lang="en-US" sz="2500" dirty="0" err="1">
                <a:solidFill>
                  <a:schemeClr val="tx1"/>
                </a:solidFill>
              </a:rPr>
              <a:t>có</a:t>
            </a:r>
            <a:r>
              <a:rPr lang="en-US" sz="2500" dirty="0">
                <a:solidFill>
                  <a:schemeClr val="tx1"/>
                </a:solidFill>
              </a:rPr>
              <a:t> </a:t>
            </a:r>
            <a:r>
              <a:rPr lang="en-US" sz="2500" dirty="0" err="1">
                <a:solidFill>
                  <a:schemeClr val="tx1"/>
                </a:solidFill>
              </a:rPr>
              <a:t>sử</a:t>
            </a:r>
            <a:r>
              <a:rPr lang="en-US" sz="2500" dirty="0">
                <a:solidFill>
                  <a:schemeClr val="tx1"/>
                </a:solidFill>
              </a:rPr>
              <a:t> </a:t>
            </a:r>
            <a:r>
              <a:rPr lang="en-US" sz="2500" dirty="0" err="1" smtClean="0">
                <a:solidFill>
                  <a:schemeClr val="tx1"/>
                </a:solidFill>
              </a:rPr>
              <a:t>dụng</a:t>
            </a:r>
            <a:r>
              <a:rPr lang="en-US" sz="2500" dirty="0" smtClean="0">
                <a:solidFill>
                  <a:schemeClr val="tx1"/>
                </a:solidFill>
              </a:rPr>
              <a:t> </a:t>
            </a:r>
            <a:r>
              <a:rPr lang="en-US" sz="2500" dirty="0" err="1" smtClean="0">
                <a:solidFill>
                  <a:schemeClr val="tx1"/>
                </a:solidFill>
              </a:rPr>
              <a:t>nói</a:t>
            </a:r>
            <a:r>
              <a:rPr lang="en-US" sz="2500" dirty="0" smtClean="0">
                <a:solidFill>
                  <a:schemeClr val="tx1"/>
                </a:solidFill>
              </a:rPr>
              <a:t> </a:t>
            </a:r>
            <a:r>
              <a:rPr lang="en-US" sz="2500" dirty="0" err="1" smtClean="0">
                <a:solidFill>
                  <a:schemeClr val="tx1"/>
                </a:solidFill>
              </a:rPr>
              <a:t>giảm</a:t>
            </a:r>
            <a:r>
              <a:rPr lang="en-US" sz="2500" dirty="0" smtClean="0">
                <a:solidFill>
                  <a:schemeClr val="tx1"/>
                </a:solidFill>
              </a:rPr>
              <a:t> </a:t>
            </a:r>
            <a:r>
              <a:rPr lang="en-US" sz="2500" dirty="0" err="1" smtClean="0">
                <a:solidFill>
                  <a:schemeClr val="tx1"/>
                </a:solidFill>
              </a:rPr>
              <a:t>nói</a:t>
            </a:r>
            <a:r>
              <a:rPr lang="en-US" sz="2500" dirty="0" smtClean="0">
                <a:solidFill>
                  <a:schemeClr val="tx1"/>
                </a:solidFill>
              </a:rPr>
              <a:t> </a:t>
            </a:r>
            <a:r>
              <a:rPr lang="en-US" sz="2500" dirty="0" err="1" smtClean="0">
                <a:solidFill>
                  <a:schemeClr val="tx1"/>
                </a:solidFill>
              </a:rPr>
              <a:t>tránh</a:t>
            </a:r>
            <a:r>
              <a:rPr lang="en-US" sz="2500" dirty="0" smtClean="0">
                <a:solidFill>
                  <a:schemeClr val="tx1"/>
                </a:solidFill>
              </a:rPr>
              <a:t> </a:t>
            </a:r>
            <a:r>
              <a:rPr lang="en-US" sz="2500" dirty="0" err="1" smtClean="0">
                <a:solidFill>
                  <a:schemeClr val="tx1"/>
                </a:solidFill>
              </a:rPr>
              <a:t>trong</a:t>
            </a:r>
            <a:r>
              <a:rPr lang="en-US" sz="2500" dirty="0" smtClean="0">
                <a:solidFill>
                  <a:schemeClr val="tx1"/>
                </a:solidFill>
              </a:rPr>
              <a:t> </a:t>
            </a:r>
            <a:r>
              <a:rPr lang="en-US" sz="2500" dirty="0" err="1" smtClean="0">
                <a:solidFill>
                  <a:schemeClr val="tx1"/>
                </a:solidFill>
              </a:rPr>
              <a:t>văn</a:t>
            </a:r>
            <a:r>
              <a:rPr lang="en-US" sz="2500" dirty="0" smtClean="0">
                <a:solidFill>
                  <a:schemeClr val="tx1"/>
                </a:solidFill>
              </a:rPr>
              <a:t> </a:t>
            </a:r>
            <a:r>
              <a:rPr lang="en-US" sz="2500" dirty="0" err="1" smtClean="0">
                <a:solidFill>
                  <a:schemeClr val="tx1"/>
                </a:solidFill>
              </a:rPr>
              <a:t>bản</a:t>
            </a:r>
            <a:r>
              <a:rPr lang="en-US" sz="2500" dirty="0" smtClean="0">
                <a:solidFill>
                  <a:schemeClr val="tx1"/>
                </a:solidFill>
              </a:rPr>
              <a:t> “</a:t>
            </a:r>
            <a:r>
              <a:rPr lang="en-US" sz="2500" dirty="0" err="1" smtClean="0">
                <a:solidFill>
                  <a:schemeClr val="tx1"/>
                </a:solidFill>
              </a:rPr>
              <a:t>Lão</a:t>
            </a:r>
            <a:r>
              <a:rPr lang="en-US" sz="2500" dirty="0" smtClean="0">
                <a:solidFill>
                  <a:schemeClr val="tx1"/>
                </a:solidFill>
              </a:rPr>
              <a:t> </a:t>
            </a:r>
            <a:r>
              <a:rPr lang="en-US" sz="2500" dirty="0" err="1" smtClean="0">
                <a:solidFill>
                  <a:schemeClr val="tx1"/>
                </a:solidFill>
              </a:rPr>
              <a:t>Hạc</a:t>
            </a:r>
            <a:r>
              <a:rPr lang="en-US" sz="2500" dirty="0" smtClean="0">
                <a:solidFill>
                  <a:schemeClr val="tx1"/>
                </a:solidFill>
              </a:rPr>
              <a:t>” </a:t>
            </a:r>
            <a:r>
              <a:rPr lang="en-US" sz="2500" dirty="0" err="1" smtClean="0">
                <a:solidFill>
                  <a:schemeClr val="tx1"/>
                </a:solidFill>
              </a:rPr>
              <a:t>của</a:t>
            </a:r>
            <a:r>
              <a:rPr lang="en-US" sz="2500" dirty="0" smtClean="0">
                <a:solidFill>
                  <a:schemeClr val="tx1"/>
                </a:solidFill>
              </a:rPr>
              <a:t> Nam Cao</a:t>
            </a:r>
          </a:p>
          <a:p>
            <a:pPr marL="0" indent="0">
              <a:lnSpc>
                <a:spcPct val="140000"/>
              </a:lnSpc>
              <a:buNone/>
            </a:pPr>
            <a:r>
              <a:rPr lang="en-US" sz="2500" b="1" u="sng" dirty="0" err="1" smtClean="0">
                <a:solidFill>
                  <a:schemeClr val="tx1"/>
                </a:solidFill>
              </a:rPr>
              <a:t>Câu</a:t>
            </a:r>
            <a:r>
              <a:rPr lang="en-US" sz="2500" b="1" u="sng" dirty="0" smtClean="0">
                <a:solidFill>
                  <a:schemeClr val="tx1"/>
                </a:solidFill>
              </a:rPr>
              <a:t> 3</a:t>
            </a:r>
            <a:r>
              <a:rPr lang="en-US" sz="2500" dirty="0" smtClean="0">
                <a:solidFill>
                  <a:schemeClr val="tx1"/>
                </a:solidFill>
              </a:rPr>
              <a:t>: </a:t>
            </a:r>
            <a:r>
              <a:rPr lang="en-US" sz="2500" dirty="0" err="1" smtClean="0">
                <a:solidFill>
                  <a:schemeClr val="tx1"/>
                </a:solidFill>
              </a:rPr>
              <a:t>Tìm</a:t>
            </a:r>
            <a:r>
              <a:rPr lang="en-US" sz="2500" dirty="0" smtClean="0">
                <a:solidFill>
                  <a:schemeClr val="tx1"/>
                </a:solidFill>
              </a:rPr>
              <a:t> </a:t>
            </a:r>
            <a:r>
              <a:rPr lang="en-US" sz="2500" dirty="0" err="1" smtClean="0">
                <a:solidFill>
                  <a:schemeClr val="tx1"/>
                </a:solidFill>
              </a:rPr>
              <a:t>văn</a:t>
            </a:r>
            <a:r>
              <a:rPr lang="en-US" sz="2500" dirty="0" smtClean="0">
                <a:solidFill>
                  <a:schemeClr val="tx1"/>
                </a:solidFill>
              </a:rPr>
              <a:t> </a:t>
            </a:r>
            <a:r>
              <a:rPr lang="en-US" sz="2500" dirty="0" err="1" smtClean="0">
                <a:solidFill>
                  <a:schemeClr val="tx1"/>
                </a:solidFill>
              </a:rPr>
              <a:t>bản</a:t>
            </a:r>
            <a:r>
              <a:rPr lang="en-US" sz="2500" dirty="0" smtClean="0">
                <a:solidFill>
                  <a:schemeClr val="tx1"/>
                </a:solidFill>
              </a:rPr>
              <a:t> </a:t>
            </a:r>
            <a:r>
              <a:rPr lang="en-US" sz="2500" dirty="0" err="1" smtClean="0">
                <a:solidFill>
                  <a:schemeClr val="tx1"/>
                </a:solidFill>
              </a:rPr>
              <a:t>đã</a:t>
            </a:r>
            <a:r>
              <a:rPr lang="en-US" sz="2500" dirty="0" smtClean="0">
                <a:solidFill>
                  <a:schemeClr val="tx1"/>
                </a:solidFill>
              </a:rPr>
              <a:t> </a:t>
            </a:r>
            <a:r>
              <a:rPr lang="en-US" sz="2500" dirty="0" err="1" smtClean="0">
                <a:solidFill>
                  <a:schemeClr val="tx1"/>
                </a:solidFill>
              </a:rPr>
              <a:t>học</a:t>
            </a:r>
            <a:r>
              <a:rPr lang="en-US" sz="2500" dirty="0" smtClean="0">
                <a:solidFill>
                  <a:schemeClr val="tx1"/>
                </a:solidFill>
              </a:rPr>
              <a:t> </a:t>
            </a:r>
            <a:r>
              <a:rPr lang="en-US" sz="2500" dirty="0" err="1" smtClean="0">
                <a:solidFill>
                  <a:schemeClr val="tx1"/>
                </a:solidFill>
              </a:rPr>
              <a:t>trong</a:t>
            </a:r>
            <a:r>
              <a:rPr lang="en-US" sz="2500" dirty="0" smtClean="0">
                <a:solidFill>
                  <a:schemeClr val="tx1"/>
                </a:solidFill>
              </a:rPr>
              <a:t> </a:t>
            </a:r>
            <a:r>
              <a:rPr lang="en-US" sz="2500" dirty="0" err="1" smtClean="0">
                <a:solidFill>
                  <a:schemeClr val="tx1"/>
                </a:solidFill>
              </a:rPr>
              <a:t>Chương</a:t>
            </a:r>
            <a:r>
              <a:rPr lang="en-US" sz="2500" dirty="0" smtClean="0">
                <a:solidFill>
                  <a:schemeClr val="tx1"/>
                </a:solidFill>
              </a:rPr>
              <a:t> </a:t>
            </a:r>
            <a:r>
              <a:rPr lang="en-US" sz="2500" dirty="0" err="1" smtClean="0">
                <a:solidFill>
                  <a:schemeClr val="tx1"/>
                </a:solidFill>
              </a:rPr>
              <a:t>trình</a:t>
            </a:r>
            <a:r>
              <a:rPr lang="en-US" sz="2500" dirty="0" smtClean="0">
                <a:solidFill>
                  <a:schemeClr val="tx1"/>
                </a:solidFill>
              </a:rPr>
              <a:t> </a:t>
            </a:r>
            <a:r>
              <a:rPr lang="en-US" sz="2500" dirty="0" err="1" smtClean="0">
                <a:solidFill>
                  <a:schemeClr val="tx1"/>
                </a:solidFill>
              </a:rPr>
              <a:t>Ngữ</a:t>
            </a:r>
            <a:r>
              <a:rPr lang="en-US" sz="2500" dirty="0" smtClean="0">
                <a:solidFill>
                  <a:schemeClr val="tx1"/>
                </a:solidFill>
              </a:rPr>
              <a:t> </a:t>
            </a:r>
            <a:r>
              <a:rPr lang="en-US" sz="2500" dirty="0" err="1" smtClean="0">
                <a:solidFill>
                  <a:schemeClr val="tx1"/>
                </a:solidFill>
              </a:rPr>
              <a:t>Văn</a:t>
            </a:r>
            <a:r>
              <a:rPr lang="en-US" sz="2500" dirty="0" smtClean="0">
                <a:solidFill>
                  <a:schemeClr val="tx1"/>
                </a:solidFill>
              </a:rPr>
              <a:t> 8 </a:t>
            </a:r>
            <a:r>
              <a:rPr lang="en-US" sz="2500" dirty="0" err="1" smtClean="0">
                <a:solidFill>
                  <a:schemeClr val="tx1"/>
                </a:solidFill>
              </a:rPr>
              <a:t>có</a:t>
            </a:r>
            <a:r>
              <a:rPr lang="en-US" sz="2500" dirty="0" smtClean="0">
                <a:solidFill>
                  <a:schemeClr val="tx1"/>
                </a:solidFill>
              </a:rPr>
              <a:t> </a:t>
            </a:r>
            <a:r>
              <a:rPr lang="en-US" sz="2500" dirty="0" err="1" smtClean="0">
                <a:solidFill>
                  <a:schemeClr val="tx1"/>
                </a:solidFill>
              </a:rPr>
              <a:t>sử</a:t>
            </a:r>
            <a:r>
              <a:rPr lang="en-US" sz="2500" dirty="0" smtClean="0">
                <a:solidFill>
                  <a:schemeClr val="tx1"/>
                </a:solidFill>
              </a:rPr>
              <a:t> </a:t>
            </a:r>
            <a:r>
              <a:rPr lang="en-US" sz="2500" dirty="0" err="1" smtClean="0">
                <a:solidFill>
                  <a:schemeClr val="tx1"/>
                </a:solidFill>
              </a:rPr>
              <a:t>dụng</a:t>
            </a:r>
            <a:r>
              <a:rPr lang="en-US" sz="2500" dirty="0" smtClean="0">
                <a:solidFill>
                  <a:schemeClr val="tx1"/>
                </a:solidFill>
              </a:rPr>
              <a:t> </a:t>
            </a:r>
            <a:r>
              <a:rPr lang="en-US" sz="2500" dirty="0" err="1" smtClean="0">
                <a:solidFill>
                  <a:schemeClr val="tx1"/>
                </a:solidFill>
              </a:rPr>
              <a:t>biệt</a:t>
            </a:r>
            <a:r>
              <a:rPr lang="en-US" sz="2500" dirty="0" smtClean="0">
                <a:solidFill>
                  <a:schemeClr val="tx1"/>
                </a:solidFill>
              </a:rPr>
              <a:t> </a:t>
            </a:r>
            <a:r>
              <a:rPr lang="en-US" sz="2500" dirty="0" err="1" smtClean="0">
                <a:solidFill>
                  <a:schemeClr val="tx1"/>
                </a:solidFill>
              </a:rPr>
              <a:t>ngữ</a:t>
            </a:r>
            <a:r>
              <a:rPr lang="en-US" sz="2500" dirty="0" smtClean="0">
                <a:solidFill>
                  <a:schemeClr val="tx1"/>
                </a:solidFill>
              </a:rPr>
              <a:t> </a:t>
            </a:r>
            <a:r>
              <a:rPr lang="en-US" sz="2500" dirty="0" err="1" smtClean="0">
                <a:solidFill>
                  <a:schemeClr val="tx1"/>
                </a:solidFill>
              </a:rPr>
              <a:t>xã</a:t>
            </a:r>
            <a:r>
              <a:rPr lang="en-US" sz="2500" dirty="0" smtClean="0">
                <a:solidFill>
                  <a:schemeClr val="tx1"/>
                </a:solidFill>
              </a:rPr>
              <a:t> </a:t>
            </a:r>
            <a:r>
              <a:rPr lang="en-US" sz="2500" dirty="0" err="1" smtClean="0">
                <a:solidFill>
                  <a:schemeClr val="tx1"/>
                </a:solidFill>
              </a:rPr>
              <a:t>hội</a:t>
            </a:r>
            <a:endParaRPr lang="en-US" sz="2500" dirty="0" smtClean="0">
              <a:solidFill>
                <a:schemeClr val="tx1"/>
              </a:solidFill>
            </a:endParaRPr>
          </a:p>
          <a:p>
            <a:pPr marL="0" indent="0">
              <a:lnSpc>
                <a:spcPct val="140000"/>
              </a:lnSpc>
              <a:buNone/>
            </a:pPr>
            <a:r>
              <a:rPr lang="en-US" sz="2500" b="1" u="sng" dirty="0" err="1" smtClean="0">
                <a:solidFill>
                  <a:schemeClr val="tx1"/>
                </a:solidFill>
              </a:rPr>
              <a:t>Câu</a:t>
            </a:r>
            <a:r>
              <a:rPr lang="en-US" sz="2500" b="1" u="sng" dirty="0" smtClean="0">
                <a:solidFill>
                  <a:schemeClr val="tx1"/>
                </a:solidFill>
              </a:rPr>
              <a:t> 4: </a:t>
            </a:r>
            <a:r>
              <a:rPr lang="en-US" sz="2500" dirty="0" err="1" smtClean="0">
                <a:solidFill>
                  <a:schemeClr val="tx1"/>
                </a:solidFill>
              </a:rPr>
              <a:t>Đọc</a:t>
            </a:r>
            <a:r>
              <a:rPr lang="en-US" sz="2500" dirty="0" smtClean="0">
                <a:solidFill>
                  <a:schemeClr val="tx1"/>
                </a:solidFill>
              </a:rPr>
              <a:t> 1 </a:t>
            </a:r>
            <a:r>
              <a:rPr lang="en-US" sz="2500" dirty="0" err="1" smtClean="0">
                <a:solidFill>
                  <a:schemeClr val="tx1"/>
                </a:solidFill>
              </a:rPr>
              <a:t>câu</a:t>
            </a:r>
            <a:r>
              <a:rPr lang="en-US" sz="2500" dirty="0" smtClean="0">
                <a:solidFill>
                  <a:schemeClr val="tx1"/>
                </a:solidFill>
              </a:rPr>
              <a:t> ca </a:t>
            </a:r>
            <a:r>
              <a:rPr lang="en-US" sz="2500" dirty="0" err="1" smtClean="0">
                <a:solidFill>
                  <a:schemeClr val="tx1"/>
                </a:solidFill>
              </a:rPr>
              <a:t>dao</a:t>
            </a:r>
            <a:r>
              <a:rPr lang="en-US" sz="2500" dirty="0">
                <a:solidFill>
                  <a:schemeClr val="tx1"/>
                </a:solidFill>
              </a:rPr>
              <a:t> </a:t>
            </a:r>
            <a:r>
              <a:rPr lang="en-US" sz="2500" dirty="0" err="1" smtClean="0">
                <a:solidFill>
                  <a:schemeClr val="tx1"/>
                </a:solidFill>
              </a:rPr>
              <a:t>dùng</a:t>
            </a:r>
            <a:r>
              <a:rPr lang="en-US" sz="2500" dirty="0" smtClean="0">
                <a:solidFill>
                  <a:schemeClr val="tx1"/>
                </a:solidFill>
              </a:rPr>
              <a:t> </a:t>
            </a:r>
            <a:r>
              <a:rPr lang="en-US" sz="2500" dirty="0" err="1" smtClean="0">
                <a:solidFill>
                  <a:schemeClr val="tx1"/>
                </a:solidFill>
              </a:rPr>
              <a:t>từ</a:t>
            </a:r>
            <a:r>
              <a:rPr lang="en-US" sz="2500" dirty="0" smtClean="0">
                <a:solidFill>
                  <a:schemeClr val="tx1"/>
                </a:solidFill>
              </a:rPr>
              <a:t> </a:t>
            </a:r>
            <a:r>
              <a:rPr lang="en-US" sz="2500" dirty="0" err="1" smtClean="0">
                <a:solidFill>
                  <a:schemeClr val="tx1"/>
                </a:solidFill>
              </a:rPr>
              <a:t>ngữ</a:t>
            </a:r>
            <a:r>
              <a:rPr lang="en-US" sz="2500" dirty="0" smtClean="0">
                <a:solidFill>
                  <a:schemeClr val="tx1"/>
                </a:solidFill>
              </a:rPr>
              <a:t> </a:t>
            </a:r>
            <a:r>
              <a:rPr lang="en-US" sz="2500" dirty="0" err="1" smtClean="0">
                <a:solidFill>
                  <a:schemeClr val="tx1"/>
                </a:solidFill>
              </a:rPr>
              <a:t>địa</a:t>
            </a:r>
            <a:r>
              <a:rPr lang="en-US" sz="2500" dirty="0" smtClean="0">
                <a:solidFill>
                  <a:schemeClr val="tx1"/>
                </a:solidFill>
              </a:rPr>
              <a:t> </a:t>
            </a:r>
            <a:r>
              <a:rPr lang="en-US" sz="2500" dirty="0" err="1" smtClean="0">
                <a:solidFill>
                  <a:schemeClr val="tx1"/>
                </a:solidFill>
              </a:rPr>
              <a:t>phương</a:t>
            </a:r>
            <a:endParaRPr lang="en-US" sz="2500" dirty="0">
              <a:solidFill>
                <a:schemeClr val="tx1"/>
              </a:solidFill>
            </a:endParaRPr>
          </a:p>
        </p:txBody>
      </p:sp>
    </p:spTree>
    <p:extLst>
      <p:ext uri="{BB962C8B-B14F-4D97-AF65-F5344CB8AC3E}">
        <p14:creationId xmlns:p14="http://schemas.microsoft.com/office/powerpoint/2010/main" val="25431260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46960" y="128809"/>
            <a:ext cx="3596640" cy="33547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u="sng" dirty="0" err="1"/>
              <a:t>Câu</a:t>
            </a:r>
            <a:r>
              <a:rPr lang="en-US" sz="2400" b="1" u="sng" dirty="0"/>
              <a:t> 1</a:t>
            </a:r>
            <a:r>
              <a:rPr lang="en-US" sz="2400" dirty="0"/>
              <a:t>: </a:t>
            </a:r>
            <a:endParaRPr lang="en-US" sz="2400" dirty="0" smtClean="0"/>
          </a:p>
          <a:p>
            <a:pPr algn="ctr"/>
            <a:endParaRPr lang="en-US" sz="2000" dirty="0" smtClean="0"/>
          </a:p>
          <a:p>
            <a:pPr algn="ctr"/>
            <a:r>
              <a:rPr lang="vi-VN" sz="2400" i="1" dirty="0" smtClean="0"/>
              <a:t>"</a:t>
            </a:r>
            <a:r>
              <a:rPr lang="vi-VN" sz="2400" i="1" dirty="0"/>
              <a:t>Giá những cổ tục đã đày đọa mẹ tôi là một vật như hòn đá hay cục thủy tinh, đầu mẩu gỗ, tôi quyết vồ ngay lấy mà cắn, mà nhai, mà nghiến cho kì nát vụn mới thôi</a:t>
            </a:r>
            <a:r>
              <a:rPr lang="vi-VN" sz="2400" i="1" dirty="0" smtClean="0"/>
              <a:t>“</a:t>
            </a:r>
            <a:endParaRPr lang="en-US" sz="2400" i="1" dirty="0"/>
          </a:p>
        </p:txBody>
      </p:sp>
      <p:sp>
        <p:nvSpPr>
          <p:cNvPr id="7" name="Title 1"/>
          <p:cNvSpPr>
            <a:spLocks noGrp="1"/>
          </p:cNvSpPr>
          <p:nvPr>
            <p:ph type="title"/>
          </p:nvPr>
        </p:nvSpPr>
        <p:spPr>
          <a:xfrm>
            <a:off x="457200" y="1934750"/>
            <a:ext cx="1584960" cy="1448530"/>
          </a:xfrm>
        </p:spPr>
        <p:txBody>
          <a:bodyPr>
            <a:noAutofit/>
          </a:bodyPr>
          <a:lstStyle/>
          <a:p>
            <a:pPr algn="ctr"/>
            <a:r>
              <a:rPr lang="en-US" sz="4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ĐÁP ÁN</a:t>
            </a:r>
            <a:endPar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9" name="TextBox 8"/>
          <p:cNvSpPr txBox="1"/>
          <p:nvPr/>
        </p:nvSpPr>
        <p:spPr>
          <a:xfrm>
            <a:off x="6141720" y="449579"/>
            <a:ext cx="5974080" cy="30008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700" b="1" u="sng" dirty="0" err="1"/>
              <a:t>Câu</a:t>
            </a:r>
            <a:r>
              <a:rPr lang="en-US" sz="2700" b="1" u="sng" dirty="0"/>
              <a:t> 2: </a:t>
            </a:r>
          </a:p>
          <a:p>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smtClean="0">
                <a:latin typeface="Arial" panose="020B0604020202020204" pitchFamily="34" charset="0"/>
                <a:ea typeface="Tahoma" panose="020B0604030504040204" pitchFamily="34" charset="0"/>
                <a:cs typeface="Arial" panose="020B0604020202020204" pitchFamily="34" charset="0"/>
              </a:rPr>
              <a:t> </a:t>
            </a:r>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err="1">
                <a:latin typeface="Arial" panose="020B0604020202020204" pitchFamily="34" charset="0"/>
                <a:ea typeface="Tahoma" panose="020B0604030504040204" pitchFamily="34" charset="0"/>
                <a:cs typeface="Arial" panose="020B0604020202020204" pitchFamily="34" charset="0"/>
              </a:rPr>
              <a:t>Cậu</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Vàng</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đi</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đời</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rồi</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ông</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giáo</a:t>
            </a:r>
            <a:r>
              <a:rPr lang="en-US" sz="2700" dirty="0">
                <a:latin typeface="Arial" panose="020B0604020202020204" pitchFamily="34" charset="0"/>
                <a:ea typeface="Tahoma" panose="020B0604030504040204" pitchFamily="34" charset="0"/>
                <a:cs typeface="Arial" panose="020B0604020202020204" pitchFamily="34" charset="0"/>
              </a:rPr>
              <a:t> ạ!”</a:t>
            </a:r>
          </a:p>
          <a:p>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smtClean="0">
                <a:latin typeface="Arial" panose="020B0604020202020204" pitchFamily="34" charset="0"/>
                <a:ea typeface="Tahoma" panose="020B0604030504040204" pitchFamily="34" charset="0"/>
                <a:cs typeface="Arial" panose="020B0604020202020204" pitchFamily="34" charset="0"/>
              </a:rPr>
              <a:t> </a:t>
            </a:r>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err="1">
                <a:latin typeface="Arial" panose="020B0604020202020204" pitchFamily="34" charset="0"/>
                <a:ea typeface="Tahoma" panose="020B0604030504040204" pitchFamily="34" charset="0"/>
                <a:cs typeface="Arial" panose="020B0604020202020204" pitchFamily="34" charset="0"/>
              </a:rPr>
              <a:t>Lão</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làm</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bộ</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đấy</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Thật</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ra</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thì</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lão</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chỉ</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tâm</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ngẩm</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thế</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nhưng</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cũng</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ra</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phết</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chứ</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chả</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vừa</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đâu</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lão</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vừa</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xin</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tôi</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một</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ít</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bả</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smtClean="0">
                <a:latin typeface="Arial" panose="020B0604020202020204" pitchFamily="34" charset="0"/>
                <a:ea typeface="Tahoma" panose="020B0604030504040204" pitchFamily="34" charset="0"/>
                <a:cs typeface="Arial" panose="020B0604020202020204" pitchFamily="34" charset="0"/>
              </a:rPr>
              <a:t>chó</a:t>
            </a:r>
            <a:r>
              <a:rPr lang="en-US" sz="2700" dirty="0" smtClean="0">
                <a:latin typeface="Arial" panose="020B0604020202020204" pitchFamily="34" charset="0"/>
                <a:ea typeface="Tahoma" panose="020B0604030504040204" pitchFamily="34" charset="0"/>
                <a:cs typeface="Arial" panose="020B0604020202020204" pitchFamily="34" charset="0"/>
              </a:rPr>
              <a:t>”</a:t>
            </a:r>
            <a:endParaRPr lang="en-US" sz="2700" dirty="0">
              <a:latin typeface="Arial" panose="020B0604020202020204" pitchFamily="34" charset="0"/>
              <a:ea typeface="Tahoma" panose="020B0604030504040204" pitchFamily="34" charset="0"/>
              <a:cs typeface="Arial" panose="020B0604020202020204" pitchFamily="34" charset="0"/>
            </a:endParaRPr>
          </a:p>
          <a:p>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smtClean="0">
                <a:latin typeface="Arial" panose="020B0604020202020204" pitchFamily="34" charset="0"/>
                <a:ea typeface="Tahoma" panose="020B0604030504040204" pitchFamily="34" charset="0"/>
                <a:cs typeface="Arial" panose="020B0604020202020204" pitchFamily="34" charset="0"/>
              </a:rPr>
              <a:t> </a:t>
            </a:r>
            <a:r>
              <a:rPr lang="en-US" sz="2700" dirty="0">
                <a:latin typeface="Arial" panose="020B0604020202020204" pitchFamily="34" charset="0"/>
                <a:ea typeface="Tahoma" panose="020B0604030504040204" pitchFamily="34" charset="0"/>
                <a:cs typeface="Arial" panose="020B0604020202020204" pitchFamily="34" charset="0"/>
              </a:rPr>
              <a:t>“</a:t>
            </a:r>
            <a:r>
              <a:rPr lang="en-US" sz="2700" dirty="0" err="1">
                <a:latin typeface="Arial" panose="020B0604020202020204" pitchFamily="34" charset="0"/>
                <a:ea typeface="Tahoma" panose="020B0604030504040204" pitchFamily="34" charset="0"/>
                <a:cs typeface="Arial" panose="020B0604020202020204" pitchFamily="34" charset="0"/>
              </a:rPr>
              <a:t>Lão</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hãy</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yên</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lòng</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mà</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nhắm</a:t>
            </a:r>
            <a:r>
              <a:rPr lang="en-US" sz="2700" dirty="0">
                <a:latin typeface="Arial" panose="020B0604020202020204" pitchFamily="34" charset="0"/>
                <a:ea typeface="Tahoma" panose="020B0604030504040204" pitchFamily="34" charset="0"/>
                <a:cs typeface="Arial" panose="020B0604020202020204" pitchFamily="34" charset="0"/>
              </a:rPr>
              <a:t> </a:t>
            </a:r>
            <a:r>
              <a:rPr lang="en-US" sz="2700" dirty="0" err="1">
                <a:latin typeface="Arial" panose="020B0604020202020204" pitchFamily="34" charset="0"/>
                <a:ea typeface="Tahoma" panose="020B0604030504040204" pitchFamily="34" charset="0"/>
                <a:cs typeface="Arial" panose="020B0604020202020204" pitchFamily="34" charset="0"/>
              </a:rPr>
              <a:t>mắt</a:t>
            </a:r>
            <a:r>
              <a:rPr lang="en-US" sz="2700" dirty="0" smtClean="0">
                <a:latin typeface="Arial" panose="020B0604020202020204" pitchFamily="34" charset="0"/>
                <a:ea typeface="Tahoma" panose="020B0604030504040204" pitchFamily="34" charset="0"/>
                <a:cs typeface="Arial" panose="020B0604020202020204" pitchFamily="34" charset="0"/>
              </a:rPr>
              <a:t>!”</a:t>
            </a:r>
            <a:endParaRPr lang="en-US" sz="2700" dirty="0">
              <a:latin typeface="Arial" panose="020B0604020202020204" pitchFamily="34" charset="0"/>
              <a:ea typeface="Tahoma" panose="020B0604030504040204" pitchFamily="34" charset="0"/>
              <a:cs typeface="Arial" panose="020B0604020202020204" pitchFamily="34" charset="0"/>
            </a:endParaRPr>
          </a:p>
        </p:txBody>
      </p:sp>
      <p:sp>
        <p:nvSpPr>
          <p:cNvPr id="11" name="TextBox 10"/>
          <p:cNvSpPr txBox="1"/>
          <p:nvPr/>
        </p:nvSpPr>
        <p:spPr>
          <a:xfrm>
            <a:off x="1783080" y="4346228"/>
            <a:ext cx="2735580" cy="1685077"/>
          </a:xfrm>
          <a:prstGeom prst="rect">
            <a:avLst/>
          </a:prstGeom>
          <a:solidFill>
            <a:schemeClr val="bg1"/>
          </a:solidFill>
          <a:ln>
            <a:solidFill>
              <a:srgbClr val="0070C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14000"/>
              </a:lnSpc>
            </a:pPr>
            <a:r>
              <a:rPr lang="en-US" sz="2500" b="1" u="sng"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Câu</a:t>
            </a:r>
            <a:r>
              <a:rPr lang="en-US" sz="2500" b="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3</a:t>
            </a:r>
          </a:p>
          <a:p>
            <a:pPr>
              <a:lnSpc>
                <a:spcPct val="114000"/>
              </a:lnSpc>
            </a:pP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Trong</a:t>
            </a: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lòng</a:t>
            </a:r>
            <a:r>
              <a:rPr lang="en-US" sz="25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mẹ</a:t>
            </a:r>
            <a:endPar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nSpc>
                <a:spcPct val="114000"/>
              </a:lnSpc>
            </a:pP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Cô</a:t>
            </a: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bé</a:t>
            </a: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bán</a:t>
            </a:r>
            <a:r>
              <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5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diêm</a:t>
            </a:r>
            <a:endParaRPr lang="en-US" sz="25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12" name="TextBox 11"/>
          <p:cNvSpPr txBox="1"/>
          <p:nvPr/>
        </p:nvSpPr>
        <p:spPr>
          <a:xfrm>
            <a:off x="4777740" y="3742217"/>
            <a:ext cx="7322820" cy="2893100"/>
          </a:xfrm>
          <a:prstGeom prst="rect">
            <a:avLst/>
          </a:prstGeom>
          <a:ln>
            <a:solidFill>
              <a:srgbClr val="FF3399"/>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500" b="1" u="sng" dirty="0" err="1"/>
              <a:t>Câu</a:t>
            </a:r>
            <a:r>
              <a:rPr lang="en-US" sz="2500" b="1" u="sng" dirty="0"/>
              <a:t> 4: </a:t>
            </a:r>
          </a:p>
          <a:p>
            <a:pPr algn="ctr"/>
            <a:endParaRPr lang="en-US" sz="16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25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Đường</a:t>
            </a:r>
            <a:r>
              <a:rPr lang="en-US" sz="25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FF0000"/>
                </a:solidFill>
                <a:latin typeface="Tahoma" panose="020B0604030504040204" pitchFamily="34" charset="0"/>
                <a:ea typeface="Tahoma" panose="020B0604030504040204" pitchFamily="34" charset="0"/>
                <a:cs typeface="Tahoma" panose="020B0604030504040204" pitchFamily="34" charset="0"/>
              </a:rPr>
              <a:t>vô</a:t>
            </a:r>
            <a:r>
              <a:rPr lang="en-US" sz="25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xứ</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Huế</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quanh</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quanh</a:t>
            </a:r>
            <a:endPar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Non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xanh</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nước</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biếc</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như</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tranh</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a:solidFill>
                  <a:srgbClr val="002060"/>
                </a:solidFill>
                <a:latin typeface="Tahoma" panose="020B0604030504040204" pitchFamily="34" charset="0"/>
                <a:ea typeface="Tahoma" panose="020B0604030504040204" pitchFamily="34" charset="0"/>
                <a:cs typeface="Tahoma" panose="020B0604030504040204" pitchFamily="34" charset="0"/>
              </a:rPr>
              <a:t>họa</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đồ</a:t>
            </a:r>
            <a:endParaRPr lang="en-US" sz="25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25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Đứng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bên</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ni</a:t>
            </a:r>
            <a:r>
              <a:rPr lang="en-US" sz="2500" spc="-15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đồng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ngó</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bên</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tê</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đồng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mênh</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mông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bát</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ngát</a:t>
            </a:r>
            <a:endPar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Đứng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bên</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tê</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đồng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ngó</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bên</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FF0000"/>
                </a:solidFill>
                <a:latin typeface="Tahoma" panose="020B0604030504040204" pitchFamily="34" charset="0"/>
                <a:ea typeface="Tahoma" panose="020B0604030504040204" pitchFamily="34" charset="0"/>
                <a:cs typeface="Tahoma" panose="020B0604030504040204" pitchFamily="34" charset="0"/>
              </a:rPr>
              <a:t>ni</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đồng</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bát</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ngát</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mênh</a:t>
            </a:r>
            <a:r>
              <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500" spc="-15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mông</a:t>
            </a:r>
            <a:endParaRPr lang="en-US" sz="2500" spc="-15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endParaRPr lang="en-US" sz="1400" spc="-15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75160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120" y="326931"/>
            <a:ext cx="8911687" cy="1280890"/>
          </a:xfrm>
        </p:spPr>
        <p:txBody>
          <a:bodyPr>
            <a:normAutofit/>
          </a:bodyPr>
          <a:lstStyle/>
          <a:p>
            <a:pPr algn="ctr"/>
            <a:r>
              <a:rPr lang="en-US" sz="3500" b="1" dirty="0" err="1" smtClean="0">
                <a:latin typeface="Arial" panose="020B0604020202020204" pitchFamily="34" charset="0"/>
                <a:cs typeface="Arial" panose="020B0604020202020204" pitchFamily="34" charset="0"/>
              </a:rPr>
              <a:t>Bài</a:t>
            </a:r>
            <a:r>
              <a:rPr lang="en-US" sz="3500" b="1" dirty="0" smtClean="0">
                <a:latin typeface="Arial" panose="020B0604020202020204" pitchFamily="34" charset="0"/>
                <a:cs typeface="Arial" panose="020B0604020202020204" pitchFamily="34" charset="0"/>
              </a:rPr>
              <a:t> </a:t>
            </a:r>
            <a:r>
              <a:rPr lang="en-US" sz="3500" b="1" dirty="0" err="1" smtClean="0">
                <a:latin typeface="Arial" panose="020B0604020202020204" pitchFamily="34" charset="0"/>
                <a:cs typeface="Arial" panose="020B0604020202020204" pitchFamily="34" charset="0"/>
              </a:rPr>
              <a:t>tập</a:t>
            </a:r>
            <a:r>
              <a:rPr lang="en-US" sz="3500" b="1" dirty="0" smtClean="0">
                <a:latin typeface="Arial" panose="020B0604020202020204" pitchFamily="34" charset="0"/>
                <a:cs typeface="Arial" panose="020B0604020202020204" pitchFamily="34" charset="0"/>
              </a:rPr>
              <a:t> 2: </a:t>
            </a:r>
            <a:r>
              <a:rPr lang="en-US" sz="3500" dirty="0" err="1" smtClean="0">
                <a:latin typeface="Arial" panose="020B0604020202020204" pitchFamily="34" charset="0"/>
                <a:cs typeface="Arial" panose="020B0604020202020204" pitchFamily="34" charset="0"/>
              </a:rPr>
              <a:t>Bài</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tập</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cảm</a:t>
            </a:r>
            <a:r>
              <a:rPr lang="en-US" sz="3500" dirty="0" smtClean="0">
                <a:latin typeface="Arial" panose="020B0604020202020204" pitchFamily="34" charset="0"/>
                <a:cs typeface="Arial" panose="020B0604020202020204" pitchFamily="34" charset="0"/>
              </a:rPr>
              <a:t> </a:t>
            </a:r>
            <a:r>
              <a:rPr lang="en-US" sz="3500" dirty="0" err="1" smtClean="0">
                <a:latin typeface="Arial" panose="020B0604020202020204" pitchFamily="34" charset="0"/>
                <a:cs typeface="Arial" panose="020B0604020202020204" pitchFamily="34" charset="0"/>
              </a:rPr>
              <a:t>thụ</a:t>
            </a:r>
            <a:r>
              <a:rPr lang="en-US" sz="3500" dirty="0" smtClean="0">
                <a:latin typeface="Arial" panose="020B0604020202020204" pitchFamily="34" charset="0"/>
                <a:cs typeface="Arial" panose="020B0604020202020204" pitchFamily="34" charset="0"/>
              </a:rPr>
              <a:t> </a:t>
            </a:r>
            <a:br>
              <a:rPr lang="en-US" sz="3500" dirty="0" smtClean="0">
                <a:latin typeface="Arial" panose="020B0604020202020204" pitchFamily="34" charset="0"/>
                <a:cs typeface="Arial" panose="020B0604020202020204" pitchFamily="34" charset="0"/>
              </a:rPr>
            </a:br>
            <a:r>
              <a:rPr lang="en-US" sz="3500" i="1" dirty="0" smtClean="0">
                <a:latin typeface="Arial" panose="020B0604020202020204" pitchFamily="34" charset="0"/>
                <a:cs typeface="Arial" panose="020B0604020202020204" pitchFamily="34" charset="0"/>
              </a:rPr>
              <a:t>(</a:t>
            </a:r>
            <a:r>
              <a:rPr lang="en-US" sz="3500" i="1" dirty="0" err="1">
                <a:latin typeface="Arial" panose="020B0604020202020204" pitchFamily="34" charset="0"/>
                <a:cs typeface="Arial" panose="020B0604020202020204" pitchFamily="34" charset="0"/>
              </a:rPr>
              <a:t>thảo</a:t>
            </a:r>
            <a:r>
              <a:rPr lang="en-US" sz="3500" i="1" dirty="0">
                <a:latin typeface="Arial" panose="020B0604020202020204" pitchFamily="34" charset="0"/>
                <a:cs typeface="Arial" panose="020B0604020202020204" pitchFamily="34" charset="0"/>
              </a:rPr>
              <a:t> </a:t>
            </a:r>
            <a:r>
              <a:rPr lang="en-US" sz="3500" i="1" dirty="0" err="1">
                <a:latin typeface="Arial" panose="020B0604020202020204" pitchFamily="34" charset="0"/>
                <a:cs typeface="Arial" panose="020B0604020202020204" pitchFamily="34" charset="0"/>
              </a:rPr>
              <a:t>luận</a:t>
            </a:r>
            <a:r>
              <a:rPr lang="en-US" sz="3500" i="1" dirty="0">
                <a:latin typeface="Arial" panose="020B0604020202020204" pitchFamily="34" charset="0"/>
                <a:cs typeface="Arial" panose="020B0604020202020204" pitchFamily="34" charset="0"/>
              </a:rPr>
              <a:t> </a:t>
            </a:r>
            <a:r>
              <a:rPr lang="en-US" sz="3500" i="1" dirty="0" err="1">
                <a:latin typeface="Arial" panose="020B0604020202020204" pitchFamily="34" charset="0"/>
                <a:cs typeface="Arial" panose="020B0604020202020204" pitchFamily="34" charset="0"/>
              </a:rPr>
              <a:t>nhóm</a:t>
            </a:r>
            <a:r>
              <a:rPr lang="en-US" sz="3500" i="1" dirty="0">
                <a:latin typeface="Arial" panose="020B0604020202020204" pitchFamily="34" charset="0"/>
                <a:cs typeface="Arial" panose="020B0604020202020204" pitchFamily="34" charset="0"/>
              </a:rPr>
              <a:t> </a:t>
            </a:r>
            <a:r>
              <a:rPr lang="en-US" sz="3500" i="1" dirty="0" smtClean="0">
                <a:latin typeface="Arial" panose="020B0604020202020204" pitchFamily="34" charset="0"/>
                <a:cs typeface="Arial" panose="020B0604020202020204" pitchFamily="34" charset="0"/>
              </a:rPr>
              <a:t>– 3 </a:t>
            </a:r>
            <a:r>
              <a:rPr lang="en-US" sz="3500" i="1" dirty="0" err="1" smtClean="0">
                <a:latin typeface="Arial" panose="020B0604020202020204" pitchFamily="34" charset="0"/>
                <a:cs typeface="Arial" panose="020B0604020202020204" pitchFamily="34" charset="0"/>
              </a:rPr>
              <a:t>phút</a:t>
            </a:r>
            <a:r>
              <a:rPr lang="en-US" sz="3500" i="1"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2435273" y="1607821"/>
            <a:ext cx="8501380" cy="977052"/>
          </a:xfrm>
        </p:spPr>
        <p:txBody>
          <a:bodyPr>
            <a:normAutofit fontScale="92500" lnSpcReduction="20000"/>
          </a:bodyPr>
          <a:lstStyle/>
          <a:p>
            <a:pPr marL="0" indent="0">
              <a:buNone/>
            </a:pP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Tìm</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và</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nêu</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tác</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dụng</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của</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từ</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tượng</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thanh</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từ</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tượng</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hình</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trong</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các</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đoạn</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văn</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8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sau</a:t>
            </a:r>
            <a:r>
              <a:rPr lang="en-US" sz="3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endParaRPr lang="en-US" sz="3800" dirty="0" smtClean="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42009377"/>
              </p:ext>
            </p:extLst>
          </p:nvPr>
        </p:nvGraphicFramePr>
        <p:xfrm>
          <a:off x="2230120" y="2867544"/>
          <a:ext cx="9811337" cy="3837094"/>
        </p:xfrm>
        <a:graphic>
          <a:graphicData uri="http://schemas.openxmlformats.org/drawingml/2006/table">
            <a:tbl>
              <a:tblPr firstRow="1" bandRow="1">
                <a:tableStyleId>{5C22544A-7EE6-4342-B048-85BDC9FD1C3A}</a:tableStyleId>
              </a:tblPr>
              <a:tblGrid>
                <a:gridCol w="4523057">
                  <a:extLst>
                    <a:ext uri="{9D8B030D-6E8A-4147-A177-3AD203B41FA5}">
                      <a16:colId xmlns:a16="http://schemas.microsoft.com/office/drawing/2014/main" val="4096092043"/>
                    </a:ext>
                  </a:extLst>
                </a:gridCol>
                <a:gridCol w="5288280">
                  <a:extLst>
                    <a:ext uri="{9D8B030D-6E8A-4147-A177-3AD203B41FA5}">
                      <a16:colId xmlns:a16="http://schemas.microsoft.com/office/drawing/2014/main" val="2260701686"/>
                    </a:ext>
                  </a:extLst>
                </a:gridCol>
              </a:tblGrid>
              <a:tr h="597245">
                <a:tc>
                  <a:txBody>
                    <a:bodyPr/>
                    <a:lstStyle/>
                    <a:p>
                      <a:pPr algn="ctr"/>
                      <a:r>
                        <a:rPr lang="en-US" sz="2500" dirty="0" err="1" smtClean="0"/>
                        <a:t>Nhóm</a:t>
                      </a:r>
                      <a:r>
                        <a:rPr lang="en-US" sz="2500" baseline="0" dirty="0" smtClean="0"/>
                        <a:t> 1, 2</a:t>
                      </a:r>
                      <a:endParaRPr lang="en-US" sz="2500" dirty="0"/>
                    </a:p>
                  </a:txBody>
                  <a:tcPr/>
                </a:tc>
                <a:tc>
                  <a:txBody>
                    <a:bodyPr/>
                    <a:lstStyle/>
                    <a:p>
                      <a:pPr algn="ctr"/>
                      <a:r>
                        <a:rPr lang="en-US" sz="2500" dirty="0" err="1" smtClean="0"/>
                        <a:t>Nhóm</a:t>
                      </a:r>
                      <a:r>
                        <a:rPr lang="en-US" sz="2500" baseline="0" dirty="0" smtClean="0"/>
                        <a:t> 3, 4</a:t>
                      </a:r>
                    </a:p>
                  </a:txBody>
                  <a:tcPr/>
                </a:tc>
                <a:extLst>
                  <a:ext uri="{0D108BD9-81ED-4DB2-BD59-A6C34878D82A}">
                    <a16:rowId xmlns:a16="http://schemas.microsoft.com/office/drawing/2014/main" val="1413811878"/>
                  </a:ext>
                </a:extLst>
              </a:tr>
              <a:tr h="3239849">
                <a:tc>
                  <a:txBody>
                    <a:bodyPr/>
                    <a:lstStyle/>
                    <a:p>
                      <a:pPr algn="just"/>
                      <a:r>
                        <a:rPr lang="en-US" sz="2500" i="1" dirty="0" err="1" smtClean="0">
                          <a:latin typeface="Arial" panose="020B0604020202020204" pitchFamily="34" charset="0"/>
                          <a:cs typeface="Arial" panose="020B0604020202020204" pitchFamily="34" charset="0"/>
                        </a:rPr>
                        <a:t>Mặt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đột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nhiên</a:t>
                      </a:r>
                      <a:r>
                        <a:rPr lang="en-US" sz="2500" i="1" baseline="0" dirty="0" smtClean="0">
                          <a:latin typeface="Arial" panose="020B0604020202020204" pitchFamily="34" charset="0"/>
                          <a:cs typeface="Arial" panose="020B0604020202020204" pitchFamily="34" charset="0"/>
                        </a:rPr>
                        <a:t> co </a:t>
                      </a:r>
                      <a:r>
                        <a:rPr lang="en-US" sz="2500" i="1" baseline="0" dirty="0" err="1" smtClean="0">
                          <a:latin typeface="Arial" panose="020B0604020202020204" pitchFamily="34" charset="0"/>
                          <a:cs typeface="Arial" panose="020B0604020202020204" pitchFamily="34" charset="0"/>
                        </a:rPr>
                        <a:t>rúm</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Những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vết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nhăn</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xô</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với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nhau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ép</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nước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mắt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chảy</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ra.</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đầu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ngoẹo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về</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một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bên</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và</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miệng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móm</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mém</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của</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mếu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như</a:t>
                      </a:r>
                      <a:r>
                        <a:rPr lang="en-US" sz="2500" i="1" baseline="0" dirty="0" smtClean="0">
                          <a:latin typeface="Arial" panose="020B0604020202020204" pitchFamily="34" charset="0"/>
                          <a:cs typeface="Arial" panose="020B0604020202020204" pitchFamily="34" charset="0"/>
                        </a:rPr>
                        <a:t> con </a:t>
                      </a:r>
                      <a:r>
                        <a:rPr lang="en-US" sz="2500" i="1" baseline="0" dirty="0" err="1" smtClean="0">
                          <a:latin typeface="Arial" panose="020B0604020202020204" pitchFamily="34" charset="0"/>
                          <a:cs typeface="Arial" panose="020B0604020202020204" pitchFamily="34" charset="0"/>
                        </a:rPr>
                        <a:t>nít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huhu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khóc</a:t>
                      </a:r>
                      <a:r>
                        <a:rPr lang="en-US" sz="2500" i="1" baseline="0" dirty="0" smtClean="0">
                          <a:latin typeface="Arial" panose="020B0604020202020204" pitchFamily="34" charset="0"/>
                          <a:cs typeface="Arial" panose="020B0604020202020204" pitchFamily="34" charset="0"/>
                        </a:rPr>
                        <a:t>….</a:t>
                      </a:r>
                    </a:p>
                    <a:p>
                      <a:pPr algn="r"/>
                      <a:r>
                        <a:rPr lang="en-US" sz="2500" i="1" baseline="0" dirty="0" smtClean="0">
                          <a:latin typeface="Arial" panose="020B0604020202020204" pitchFamily="34" charset="0"/>
                          <a:cs typeface="Arial" panose="020B0604020202020204" pitchFamily="34" charset="0"/>
                        </a:rPr>
                        <a:t>(</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Hạc</a:t>
                      </a:r>
                      <a:r>
                        <a:rPr lang="en-US" sz="2500" i="1" baseline="0" dirty="0" smtClean="0">
                          <a:latin typeface="Arial" panose="020B0604020202020204" pitchFamily="34" charset="0"/>
                          <a:cs typeface="Arial" panose="020B0604020202020204" pitchFamily="34" charset="0"/>
                        </a:rPr>
                        <a:t> – </a:t>
                      </a:r>
                      <a:r>
                        <a:rPr lang="en-US" sz="2500" i="0" baseline="0" dirty="0" smtClean="0">
                          <a:latin typeface="Arial" panose="020B0604020202020204" pitchFamily="34" charset="0"/>
                          <a:cs typeface="Arial" panose="020B0604020202020204" pitchFamily="34" charset="0"/>
                        </a:rPr>
                        <a:t>Nam Cao)</a:t>
                      </a:r>
                      <a:endParaRPr lang="en-US" sz="2500" i="0" dirty="0">
                        <a:latin typeface="Arial" panose="020B0604020202020204" pitchFamily="34" charset="0"/>
                        <a:cs typeface="Arial" panose="020B0604020202020204" pitchFamily="34" charset="0"/>
                      </a:endParaRPr>
                    </a:p>
                  </a:txBody>
                  <a:tcPr/>
                </a:tc>
                <a:tc>
                  <a:txBody>
                    <a:bodyPr/>
                    <a:lstStyle/>
                    <a:p>
                      <a:pPr algn="just"/>
                      <a:r>
                        <a:rPr lang="en-US" sz="2500" i="1"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Hạc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đang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vật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vã</a:t>
                      </a:r>
                      <a:r>
                        <a:rPr lang="en-US" sz="2500" i="1" baseline="0" dirty="0" smtClean="0">
                          <a:latin typeface="Arial" panose="020B0604020202020204" pitchFamily="34" charset="0"/>
                          <a:cs typeface="Arial" panose="020B0604020202020204" pitchFamily="34" charset="0"/>
                        </a:rPr>
                        <a:t> ở </a:t>
                      </a:r>
                      <a:r>
                        <a:rPr lang="en-US" sz="2500" i="1" baseline="0" dirty="0" err="1" smtClean="0">
                          <a:latin typeface="Arial" panose="020B0604020202020204" pitchFamily="34" charset="0"/>
                          <a:cs typeface="Arial" panose="020B0604020202020204" pitchFamily="34" charset="0"/>
                        </a:rPr>
                        <a:t>trên</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giường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đầu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tóc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rũ</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rượi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quần</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áo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xộc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xệch</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hai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mắt</a:t>
                      </a:r>
                      <a:r>
                        <a:rPr lang="en-US" sz="2500" i="1" baseline="0" dirty="0" smtClean="0">
                          <a:latin typeface="Arial" panose="020B0604020202020204" pitchFamily="34" charset="0"/>
                          <a:cs typeface="Arial" panose="020B0604020202020204" pitchFamily="34" charset="0"/>
                        </a:rPr>
                        <a:t> long </a:t>
                      </a:r>
                      <a:r>
                        <a:rPr lang="en-US" sz="2500" i="1" baseline="0" dirty="0" err="1" smtClean="0">
                          <a:latin typeface="Arial" panose="020B0604020202020204" pitchFamily="34" charset="0"/>
                          <a:cs typeface="Arial" panose="020B0604020202020204" pitchFamily="34" charset="0"/>
                        </a:rPr>
                        <a:t>sòng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sọc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tru</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tréo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bọt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mép</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sùi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ra</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khắp</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người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chốc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chốc</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bị</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giật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mạnh</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một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vật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vã</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đến</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hai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giờ</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đồng</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hồ</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rồi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mới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chết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Cái</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chết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thật</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là</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dữ</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dội</a:t>
                      </a:r>
                      <a:r>
                        <a:rPr lang="en-US" sz="2500" i="1" baseline="0" dirty="0" smtClean="0">
                          <a:latin typeface="Arial" panose="020B0604020202020204" pitchFamily="34" charset="0"/>
                          <a:cs typeface="Arial" panose="020B0604020202020204" pitchFamily="34" charset="0"/>
                        </a:rPr>
                        <a:t>.</a:t>
                      </a:r>
                    </a:p>
                    <a:p>
                      <a:pPr algn="r"/>
                      <a:r>
                        <a:rPr lang="en-US" sz="2500" i="1" baseline="0" dirty="0" smtClean="0">
                          <a:latin typeface="Arial" panose="020B0604020202020204" pitchFamily="34" charset="0"/>
                          <a:cs typeface="Arial" panose="020B0604020202020204" pitchFamily="34" charset="0"/>
                        </a:rPr>
                        <a:t>(</a:t>
                      </a:r>
                      <a:r>
                        <a:rPr lang="en-US" sz="2500" i="1" baseline="0" dirty="0" err="1" smtClean="0">
                          <a:latin typeface="Arial" panose="020B0604020202020204" pitchFamily="34" charset="0"/>
                          <a:cs typeface="Arial" panose="020B0604020202020204" pitchFamily="34" charset="0"/>
                        </a:rPr>
                        <a:t>Lão</a:t>
                      </a:r>
                      <a:r>
                        <a:rPr lang="en-US" sz="2500" i="1" baseline="0" dirty="0" smtClean="0">
                          <a:latin typeface="Arial" panose="020B0604020202020204" pitchFamily="34" charset="0"/>
                          <a:cs typeface="Arial" panose="020B0604020202020204" pitchFamily="34" charset="0"/>
                        </a:rPr>
                        <a:t> </a:t>
                      </a:r>
                      <a:r>
                        <a:rPr lang="en-US" sz="2500" i="1" baseline="0" dirty="0" err="1" smtClean="0">
                          <a:latin typeface="Arial" panose="020B0604020202020204" pitchFamily="34" charset="0"/>
                          <a:cs typeface="Arial" panose="020B0604020202020204" pitchFamily="34" charset="0"/>
                        </a:rPr>
                        <a:t>Hạc</a:t>
                      </a:r>
                      <a:r>
                        <a:rPr lang="en-US" sz="2500" i="1" baseline="0" dirty="0" smtClean="0">
                          <a:latin typeface="Arial" panose="020B0604020202020204" pitchFamily="34" charset="0"/>
                          <a:cs typeface="Arial" panose="020B0604020202020204" pitchFamily="34" charset="0"/>
                        </a:rPr>
                        <a:t> – </a:t>
                      </a:r>
                      <a:r>
                        <a:rPr lang="en-US" sz="2500" i="0" baseline="0" dirty="0" smtClean="0">
                          <a:latin typeface="Arial" panose="020B0604020202020204" pitchFamily="34" charset="0"/>
                          <a:cs typeface="Arial" panose="020B0604020202020204" pitchFamily="34" charset="0"/>
                        </a:rPr>
                        <a:t>Nam Cao</a:t>
                      </a:r>
                      <a:r>
                        <a:rPr lang="en-US" sz="2500" i="1" baseline="0" dirty="0" smtClean="0">
                          <a:latin typeface="Arial" panose="020B0604020202020204" pitchFamily="34" charset="0"/>
                          <a:cs typeface="Arial" panose="020B0604020202020204" pitchFamily="34" charset="0"/>
                        </a:rPr>
                        <a:t>)</a:t>
                      </a:r>
                      <a:endParaRPr lang="en-US" sz="25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61767976"/>
                  </a:ext>
                </a:extLst>
              </a:tr>
            </a:tbl>
          </a:graphicData>
        </a:graphic>
      </p:graphicFrame>
    </p:spTree>
    <p:extLst>
      <p:ext uri="{BB962C8B-B14F-4D97-AF65-F5344CB8AC3E}">
        <p14:creationId xmlns:p14="http://schemas.microsoft.com/office/powerpoint/2010/main" val="32008543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TotalTime>
  <Words>1450</Words>
  <Application>Microsoft Office PowerPoint</Application>
  <PresentationFormat>Màn hình rộng</PresentationFormat>
  <Paragraphs>163</Paragraphs>
  <Slides>18</Slides>
  <Notes>0</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18</vt:i4>
      </vt:variant>
    </vt:vector>
  </HeadingPairs>
  <TitlesOfParts>
    <vt:vector size="25" baseType="lpstr">
      <vt:lpstr>Arial</vt:lpstr>
      <vt:lpstr>Century Gothic</vt:lpstr>
      <vt:lpstr>Tahoma</vt:lpstr>
      <vt:lpstr>Times New Roman</vt:lpstr>
      <vt:lpstr>Wingdings</vt:lpstr>
      <vt:lpstr>Wingdings 3</vt:lpstr>
      <vt:lpstr>Wisp</vt:lpstr>
      <vt:lpstr>Bản trình bày PowerPoint</vt:lpstr>
      <vt:lpstr>KIỂM TRA BÀI CŨ</vt:lpstr>
      <vt:lpstr>Bản trình bày PowerPoint</vt:lpstr>
      <vt:lpstr>Tiết 62:   Ôn tập Tiếng Việt</vt:lpstr>
      <vt:lpstr>Bản trình bày PowerPoint</vt:lpstr>
      <vt:lpstr>Bản trình bày PowerPoint</vt:lpstr>
      <vt:lpstr>Bài tập 1: Bài tập phát hiện  (thảo luận nhóm đôi – 2 phút)</vt:lpstr>
      <vt:lpstr>ĐÁP ÁN</vt:lpstr>
      <vt:lpstr>Bài tập 2: Bài tập cảm thụ  (thảo luận nhóm – 3 phút)</vt:lpstr>
      <vt:lpstr>Bản trình bày PowerPoint</vt:lpstr>
      <vt:lpstr>Bài tập 3:  a) Vận dụng kiến thức đã học về trường từ vựng để phân tích cái hay trong cách dùng từ ở bài thơ sau: </vt:lpstr>
      <vt:lpstr>Bản trình bày PowerPoint</vt:lpstr>
      <vt:lpstr>b) Đọc đoạn trích sau và trả lời câu hỏi: </vt:lpstr>
      <vt:lpstr>1. Câu ghép: Pháp chạy, Nhật hàng, vua Bảo Đại thoái vị.   C        V          C         V                C                  V</vt:lpstr>
      <vt:lpstr>Bài tập 4:   Viết đoạn văn khoảng 12 câu phân tích tác hại của việc sử dụng bao bì nilong. Đoạn văn có sử dụng 1 trong các từ loại đã ôn tập, 1 câu ghép (gạch chân dưới các yêu cầu).</vt:lpstr>
      <vt:lpstr>Bản trình bày PowerPoint</vt:lpstr>
      <vt:lpstr>Bản trình bày PowerPoint</vt:lpstr>
      <vt:lpstr>3. Viết đoạn: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CÂU HỎI</dc:title>
  <dc:creator>Admin</dc:creator>
  <cp:lastModifiedBy>Chu Binh</cp:lastModifiedBy>
  <cp:revision>23</cp:revision>
  <dcterms:created xsi:type="dcterms:W3CDTF">2020-12-22T07:19:40Z</dcterms:created>
  <dcterms:modified xsi:type="dcterms:W3CDTF">2020-12-23T13:09:41Z</dcterms:modified>
</cp:coreProperties>
</file>